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2404050" cy="43205400"/>
  <p:notesSz cx="6858000" cy="9144000"/>
  <p:defaultTextStyle>
    <a:defPPr>
      <a:defRPr lang="es-MX"/>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C31"/>
    <a:srgbClr val="DEC720"/>
    <a:srgbClr val="CCECFF"/>
    <a:srgbClr val="D4B70A"/>
    <a:srgbClr val="B8B400"/>
    <a:srgbClr val="FF9900"/>
    <a:srgbClr val="556A2C"/>
    <a:srgbClr val="00FFFF"/>
    <a:srgbClr val="00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6" y="3522"/>
      </p:cViewPr>
      <p:guideLst>
        <p:guide orient="horz" pos="13608"/>
        <p:guide pos="10206"/>
      </p:guideLst>
    </p:cSldViewPr>
  </p:slideViewPr>
  <p:notesTextViewPr>
    <p:cViewPr>
      <p:scale>
        <a:sx n="100" d="100"/>
        <a:sy n="100" d="100"/>
      </p:scale>
      <p:origin x="0" y="0"/>
    </p:cViewPr>
  </p:notesTextViewPr>
  <p:notesViewPr>
    <p:cSldViewPr>
      <p:cViewPr varScale="1">
        <p:scale>
          <a:sx n="57" d="100"/>
          <a:sy n="57" d="100"/>
        </p:scale>
        <p:origin x="-60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ADY\FIQ-UADY-2012-A\Investigacion\Moringa\Grafica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ADY\FIQ-UADY-2012-A\Investigacion\Moringa\Grafica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ADY\FIQ-UADY-2012-A\Investigacion\Moringa\Grafica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n-US" dirty="0" smtClean="0"/>
              <a:t>Graphic 1.</a:t>
            </a:r>
            <a:r>
              <a:rPr lang="en-US" baseline="0" dirty="0" smtClean="0"/>
              <a:t> </a:t>
            </a:r>
            <a:r>
              <a:rPr lang="en-US" dirty="0" smtClean="0"/>
              <a:t>Yield </a:t>
            </a:r>
            <a:r>
              <a:rPr lang="en-US" dirty="0"/>
              <a:t>for</a:t>
            </a:r>
            <a:r>
              <a:rPr lang="en-US" baseline="0" dirty="0"/>
              <a:t> </a:t>
            </a:r>
            <a:r>
              <a:rPr lang="en-US" dirty="0" err="1"/>
              <a:t>moringa</a:t>
            </a:r>
            <a:r>
              <a:rPr lang="en-US" dirty="0"/>
              <a:t> seeds</a:t>
            </a:r>
          </a:p>
        </c:rich>
      </c:tx>
      <c:layout/>
    </c:title>
    <c:plotArea>
      <c:layout/>
      <c:barChart>
        <c:barDir val="col"/>
        <c:grouping val="clustered"/>
        <c:ser>
          <c:idx val="0"/>
          <c:order val="0"/>
          <c:tx>
            <c:strRef>
              <c:f>Hoja1!$B$1</c:f>
              <c:strCache>
                <c:ptCount val="1"/>
                <c:pt idx="0">
                  <c:v>Ball mill</c:v>
                </c:pt>
              </c:strCache>
            </c:strRef>
          </c:tx>
          <c:cat>
            <c:strRef>
              <c:f>Hoja1!$A$2:$A$8</c:f>
              <c:strCache>
                <c:ptCount val="7"/>
                <c:pt idx="0">
                  <c:v>n-C6</c:v>
                </c:pt>
                <c:pt idx="2">
                  <c:v>Ethanol</c:v>
                </c:pt>
                <c:pt idx="4">
                  <c:v>Petroleum ether</c:v>
                </c:pt>
                <c:pt idx="6">
                  <c:v>Acetone</c:v>
                </c:pt>
              </c:strCache>
            </c:strRef>
          </c:cat>
          <c:val>
            <c:numRef>
              <c:f>Hoja1!$B$2:$B$8</c:f>
              <c:numCache>
                <c:formatCode>General</c:formatCode>
                <c:ptCount val="7"/>
                <c:pt idx="0">
                  <c:v>29.3</c:v>
                </c:pt>
                <c:pt idx="2">
                  <c:v>35</c:v>
                </c:pt>
              </c:numCache>
            </c:numRef>
          </c:val>
        </c:ser>
        <c:ser>
          <c:idx val="1"/>
          <c:order val="1"/>
          <c:tx>
            <c:strRef>
              <c:f>Hoja1!$C$1</c:f>
              <c:strCache>
                <c:ptCount val="1"/>
                <c:pt idx="0">
                  <c:v>Pikalika Moulinex</c:v>
                </c:pt>
              </c:strCache>
            </c:strRef>
          </c:tx>
          <c:cat>
            <c:strRef>
              <c:f>Hoja1!$A$2:$A$8</c:f>
              <c:strCache>
                <c:ptCount val="7"/>
                <c:pt idx="0">
                  <c:v>n-C6</c:v>
                </c:pt>
                <c:pt idx="2">
                  <c:v>Ethanol</c:v>
                </c:pt>
                <c:pt idx="4">
                  <c:v>Petroleum ether</c:v>
                </c:pt>
                <c:pt idx="6">
                  <c:v>Acetone</c:v>
                </c:pt>
              </c:strCache>
            </c:strRef>
          </c:cat>
          <c:val>
            <c:numRef>
              <c:f>Hoja1!$C$2:$C$8</c:f>
              <c:numCache>
                <c:formatCode>General</c:formatCode>
                <c:ptCount val="7"/>
                <c:pt idx="0">
                  <c:v>27.8</c:v>
                </c:pt>
                <c:pt idx="2">
                  <c:v>30</c:v>
                </c:pt>
              </c:numCache>
            </c:numRef>
          </c:val>
        </c:ser>
        <c:ser>
          <c:idx val="2"/>
          <c:order val="2"/>
          <c:tx>
            <c:strRef>
              <c:f>Hoja1!$D$1</c:f>
              <c:strCache>
                <c:ptCount val="1"/>
                <c:pt idx="0">
                  <c:v>Mortero</c:v>
                </c:pt>
              </c:strCache>
            </c:strRef>
          </c:tx>
          <c:cat>
            <c:strRef>
              <c:f>Hoja1!$A$2:$A$8</c:f>
              <c:strCache>
                <c:ptCount val="7"/>
                <c:pt idx="0">
                  <c:v>n-C6</c:v>
                </c:pt>
                <c:pt idx="2">
                  <c:v>Ethanol</c:v>
                </c:pt>
                <c:pt idx="4">
                  <c:v>Petroleum ether</c:v>
                </c:pt>
                <c:pt idx="6">
                  <c:v>Acetone</c:v>
                </c:pt>
              </c:strCache>
            </c:strRef>
          </c:cat>
          <c:val>
            <c:numRef>
              <c:f>Hoja1!$D$2:$D$8</c:f>
              <c:numCache>
                <c:formatCode>General</c:formatCode>
                <c:ptCount val="7"/>
                <c:pt idx="0">
                  <c:v>23.6</c:v>
                </c:pt>
                <c:pt idx="2">
                  <c:v>26.2</c:v>
                </c:pt>
              </c:numCache>
            </c:numRef>
          </c:val>
        </c:ser>
        <c:ser>
          <c:idx val="3"/>
          <c:order val="3"/>
          <c:tx>
            <c:strRef>
              <c:f>Hoja1!$E$1</c:f>
              <c:strCache>
                <c:ptCount val="1"/>
                <c:pt idx="0">
                  <c:v>Mani et al 2007</c:v>
                </c:pt>
              </c:strCache>
            </c:strRef>
          </c:tx>
          <c:cat>
            <c:strRef>
              <c:f>Hoja1!$A$2:$A$8</c:f>
              <c:strCache>
                <c:ptCount val="7"/>
                <c:pt idx="0">
                  <c:v>n-C6</c:v>
                </c:pt>
                <c:pt idx="2">
                  <c:v>Ethanol</c:v>
                </c:pt>
                <c:pt idx="4">
                  <c:v>Petroleum ether</c:v>
                </c:pt>
                <c:pt idx="6">
                  <c:v>Acetone</c:v>
                </c:pt>
              </c:strCache>
            </c:strRef>
          </c:cat>
          <c:val>
            <c:numRef>
              <c:f>Hoja1!$E$2:$E$8</c:f>
              <c:numCache>
                <c:formatCode>General</c:formatCode>
                <c:ptCount val="7"/>
                <c:pt idx="0">
                  <c:v>33.1</c:v>
                </c:pt>
                <c:pt idx="4">
                  <c:v>31.8</c:v>
                </c:pt>
                <c:pt idx="6">
                  <c:v>31.1</c:v>
                </c:pt>
              </c:numCache>
            </c:numRef>
          </c:val>
        </c:ser>
        <c:axId val="84416768"/>
        <c:axId val="84431232"/>
      </c:barChart>
      <c:catAx>
        <c:axId val="84416768"/>
        <c:scaling>
          <c:orientation val="minMax"/>
        </c:scaling>
        <c:axPos val="b"/>
        <c:title>
          <c:tx>
            <c:rich>
              <a:bodyPr/>
              <a:lstStyle/>
              <a:p>
                <a:pPr>
                  <a:defRPr/>
                </a:pPr>
                <a:r>
                  <a:rPr lang="en-US"/>
                  <a:t>Solvente</a:t>
                </a:r>
              </a:p>
            </c:rich>
          </c:tx>
          <c:layout/>
        </c:title>
        <c:majorTickMark val="none"/>
        <c:tickLblPos val="nextTo"/>
        <c:crossAx val="84431232"/>
        <c:crosses val="autoZero"/>
        <c:auto val="1"/>
        <c:lblAlgn val="ctr"/>
        <c:lblOffset val="100"/>
      </c:catAx>
      <c:valAx>
        <c:axId val="84431232"/>
        <c:scaling>
          <c:orientation val="minMax"/>
        </c:scaling>
        <c:axPos val="l"/>
        <c:majorGridlines/>
        <c:title>
          <c:tx>
            <c:rich>
              <a:bodyPr/>
              <a:lstStyle/>
              <a:p>
                <a:pPr>
                  <a:defRPr/>
                </a:pPr>
                <a:r>
                  <a:rPr lang="en-US"/>
                  <a:t>Yield (%)</a:t>
                </a:r>
              </a:p>
            </c:rich>
          </c:tx>
          <c:layout/>
        </c:title>
        <c:numFmt formatCode="General" sourceLinked="1"/>
        <c:tickLblPos val="nextTo"/>
        <c:crossAx val="84416768"/>
        <c:crosses val="autoZero"/>
        <c:crossBetween val="between"/>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n-US" dirty="0" smtClean="0"/>
              <a:t>Graphic 2. Yield </a:t>
            </a:r>
            <a:r>
              <a:rPr lang="en-US" dirty="0"/>
              <a:t>of </a:t>
            </a:r>
            <a:r>
              <a:rPr lang="en-US" dirty="0" err="1"/>
              <a:t>moringa</a:t>
            </a:r>
            <a:r>
              <a:rPr lang="en-US" dirty="0"/>
              <a:t> oil with supercritical extraction in 30 minutes</a:t>
            </a:r>
          </a:p>
        </c:rich>
      </c:tx>
      <c:layout/>
    </c:title>
    <c:plotArea>
      <c:layout/>
      <c:barChart>
        <c:barDir val="col"/>
        <c:grouping val="clustered"/>
        <c:ser>
          <c:idx val="0"/>
          <c:order val="0"/>
          <c:tx>
            <c:strRef>
              <c:f>Hoja2!$B$1</c:f>
              <c:strCache>
                <c:ptCount val="1"/>
                <c:pt idx="0">
                  <c:v>T1= 40 °C</c:v>
                </c:pt>
              </c:strCache>
            </c:strRef>
          </c:tx>
          <c:cat>
            <c:strRef>
              <c:f>Hoja2!$A$2:$A$4</c:f>
              <c:strCache>
                <c:ptCount val="3"/>
                <c:pt idx="0">
                  <c:v>P1=200 bar</c:v>
                </c:pt>
                <c:pt idx="1">
                  <c:v>P2=300 bar</c:v>
                </c:pt>
                <c:pt idx="2">
                  <c:v>P3=403 bar</c:v>
                </c:pt>
              </c:strCache>
            </c:strRef>
          </c:cat>
          <c:val>
            <c:numRef>
              <c:f>Hoja2!$B$2:$B$4</c:f>
              <c:numCache>
                <c:formatCode>0.00%</c:formatCode>
                <c:ptCount val="3"/>
                <c:pt idx="0">
                  <c:v>2.9570000000000052E-3</c:v>
                </c:pt>
                <c:pt idx="1">
                  <c:v>5.7330000000000193E-3</c:v>
                </c:pt>
                <c:pt idx="2">
                  <c:v>2.0033000000000065E-2</c:v>
                </c:pt>
              </c:numCache>
            </c:numRef>
          </c:val>
        </c:ser>
        <c:ser>
          <c:idx val="1"/>
          <c:order val="1"/>
          <c:tx>
            <c:strRef>
              <c:f>Hoja2!$C$1</c:f>
              <c:strCache>
                <c:ptCount val="1"/>
                <c:pt idx="0">
                  <c:v>T2= 60 °C</c:v>
                </c:pt>
              </c:strCache>
            </c:strRef>
          </c:tx>
          <c:cat>
            <c:strRef>
              <c:f>Hoja2!$A$2:$A$4</c:f>
              <c:strCache>
                <c:ptCount val="3"/>
                <c:pt idx="0">
                  <c:v>P1=200 bar</c:v>
                </c:pt>
                <c:pt idx="1">
                  <c:v>P2=300 bar</c:v>
                </c:pt>
                <c:pt idx="2">
                  <c:v>P3=403 bar</c:v>
                </c:pt>
              </c:strCache>
            </c:strRef>
          </c:cat>
          <c:val>
            <c:numRef>
              <c:f>Hoja2!$C$2:$C$4</c:f>
              <c:numCache>
                <c:formatCode>0.00%</c:formatCode>
                <c:ptCount val="3"/>
                <c:pt idx="0">
                  <c:v>5.2710000000000205E-3</c:v>
                </c:pt>
                <c:pt idx="1">
                  <c:v>1.1967000000000035E-2</c:v>
                </c:pt>
                <c:pt idx="2">
                  <c:v>1.4058999999999964E-2</c:v>
                </c:pt>
              </c:numCache>
            </c:numRef>
          </c:val>
        </c:ser>
        <c:axId val="84445056"/>
        <c:axId val="84446592"/>
      </c:barChart>
      <c:catAx>
        <c:axId val="84445056"/>
        <c:scaling>
          <c:orientation val="minMax"/>
        </c:scaling>
        <c:axPos val="b"/>
        <c:majorTickMark val="none"/>
        <c:tickLblPos val="nextTo"/>
        <c:crossAx val="84446592"/>
        <c:crosses val="autoZero"/>
        <c:auto val="1"/>
        <c:lblAlgn val="ctr"/>
        <c:lblOffset val="100"/>
      </c:catAx>
      <c:valAx>
        <c:axId val="84446592"/>
        <c:scaling>
          <c:orientation val="minMax"/>
        </c:scaling>
        <c:axPos val="l"/>
        <c:majorGridlines/>
        <c:title>
          <c:tx>
            <c:rich>
              <a:bodyPr/>
              <a:lstStyle/>
              <a:p>
                <a:pPr>
                  <a:defRPr/>
                </a:pPr>
                <a:r>
                  <a:rPr lang="en-US"/>
                  <a:t>Yield (%)</a:t>
                </a:r>
              </a:p>
            </c:rich>
          </c:tx>
          <c:layout/>
        </c:title>
        <c:numFmt formatCode="0.00%" sourceLinked="1"/>
        <c:tickLblPos val="nextTo"/>
        <c:crossAx val="84445056"/>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n-US" baseline="0" dirty="0" smtClean="0"/>
              <a:t>Graphic 3. </a:t>
            </a:r>
            <a:r>
              <a:rPr lang="en-US" baseline="0" dirty="0" err="1" smtClean="0"/>
              <a:t>Moringa</a:t>
            </a:r>
            <a:r>
              <a:rPr lang="en-US" baseline="0" dirty="0" smtClean="0"/>
              <a:t> </a:t>
            </a:r>
            <a:r>
              <a:rPr lang="en-US" baseline="0" dirty="0"/>
              <a:t>oil Yield: P=403 bar, T=40 </a:t>
            </a:r>
            <a:r>
              <a:rPr lang="en-US" baseline="30000" dirty="0" err="1"/>
              <a:t>o</a:t>
            </a:r>
            <a:r>
              <a:rPr lang="en-US" baseline="0" dirty="0" err="1"/>
              <a:t>C</a:t>
            </a:r>
            <a:endParaRPr lang="en-US" baseline="0" dirty="0"/>
          </a:p>
        </c:rich>
      </c:tx>
      <c:layout/>
    </c:title>
    <c:plotArea>
      <c:layout/>
      <c:scatterChart>
        <c:scatterStyle val="lineMarker"/>
        <c:ser>
          <c:idx val="0"/>
          <c:order val="0"/>
          <c:tx>
            <c:strRef>
              <c:f>Hoja2!$I$1</c:f>
              <c:strCache>
                <c:ptCount val="1"/>
                <c:pt idx="0">
                  <c:v>Yield (%)</c:v>
                </c:pt>
              </c:strCache>
            </c:strRef>
          </c:tx>
          <c:spPr>
            <a:ln w="28575">
              <a:noFill/>
            </a:ln>
          </c:spPr>
          <c:xVal>
            <c:numRef>
              <c:f>Hoja2!$H$2:$H$11</c:f>
              <c:numCache>
                <c:formatCode>0.0</c:formatCode>
                <c:ptCount val="10"/>
                <c:pt idx="0">
                  <c:v>0.5</c:v>
                </c:pt>
                <c:pt idx="1">
                  <c:v>1.5</c:v>
                </c:pt>
                <c:pt idx="2">
                  <c:v>2</c:v>
                </c:pt>
                <c:pt idx="3">
                  <c:v>2.5</c:v>
                </c:pt>
                <c:pt idx="4">
                  <c:v>3</c:v>
                </c:pt>
                <c:pt idx="5">
                  <c:v>3.5</c:v>
                </c:pt>
                <c:pt idx="6">
                  <c:v>4</c:v>
                </c:pt>
                <c:pt idx="7">
                  <c:v>5</c:v>
                </c:pt>
                <c:pt idx="8">
                  <c:v>6</c:v>
                </c:pt>
                <c:pt idx="9">
                  <c:v>7</c:v>
                </c:pt>
              </c:numCache>
            </c:numRef>
          </c:xVal>
          <c:yVal>
            <c:numRef>
              <c:f>Hoja2!$I$2:$I$11</c:f>
              <c:numCache>
                <c:formatCode>0.0</c:formatCode>
                <c:ptCount val="10"/>
                <c:pt idx="0">
                  <c:v>3</c:v>
                </c:pt>
                <c:pt idx="1">
                  <c:v>5.0999999999999996</c:v>
                </c:pt>
                <c:pt idx="2">
                  <c:v>5.4</c:v>
                </c:pt>
                <c:pt idx="3">
                  <c:v>6.1</c:v>
                </c:pt>
                <c:pt idx="4">
                  <c:v>6.3</c:v>
                </c:pt>
                <c:pt idx="5">
                  <c:v>6.4</c:v>
                </c:pt>
                <c:pt idx="6">
                  <c:v>6.9</c:v>
                </c:pt>
                <c:pt idx="7">
                  <c:v>7.5</c:v>
                </c:pt>
                <c:pt idx="8">
                  <c:v>8.1</c:v>
                </c:pt>
                <c:pt idx="9">
                  <c:v>8.6</c:v>
                </c:pt>
              </c:numCache>
            </c:numRef>
          </c:yVal>
        </c:ser>
        <c:axId val="84770816"/>
        <c:axId val="84772736"/>
      </c:scatterChart>
      <c:valAx>
        <c:axId val="84770816"/>
        <c:scaling>
          <c:orientation val="minMax"/>
          <c:max val="7"/>
        </c:scaling>
        <c:axPos val="b"/>
        <c:title>
          <c:tx>
            <c:rich>
              <a:bodyPr/>
              <a:lstStyle/>
              <a:p>
                <a:pPr>
                  <a:defRPr/>
                </a:pPr>
                <a:r>
                  <a:rPr lang="en-US"/>
                  <a:t>Time (hours)</a:t>
                </a:r>
              </a:p>
            </c:rich>
          </c:tx>
          <c:layout/>
        </c:title>
        <c:numFmt formatCode="0.0" sourceLinked="1"/>
        <c:majorTickMark val="none"/>
        <c:tickLblPos val="nextTo"/>
        <c:crossAx val="84772736"/>
        <c:crosses val="autoZero"/>
        <c:crossBetween val="midCat"/>
        <c:majorUnit val="1"/>
      </c:valAx>
      <c:valAx>
        <c:axId val="84772736"/>
        <c:scaling>
          <c:orientation val="minMax"/>
        </c:scaling>
        <c:axPos val="l"/>
        <c:majorGridlines/>
        <c:title>
          <c:tx>
            <c:rich>
              <a:bodyPr/>
              <a:lstStyle/>
              <a:p>
                <a:pPr>
                  <a:defRPr/>
                </a:pPr>
                <a:r>
                  <a:rPr lang="en-US"/>
                  <a:t>Yield (%)</a:t>
                </a:r>
              </a:p>
            </c:rich>
          </c:tx>
          <c:layout/>
        </c:title>
        <c:numFmt formatCode="0.0" sourceLinked="1"/>
        <c:majorTickMark val="none"/>
        <c:tickLblPos val="nextTo"/>
        <c:crossAx val="84770816"/>
        <c:crosses val="autoZero"/>
        <c:crossBetween val="midCat"/>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n-US" dirty="0" smtClean="0"/>
              <a:t>Graphic 4. Main </a:t>
            </a:r>
            <a:r>
              <a:rPr lang="en-US" dirty="0"/>
              <a:t>Fatty acids by GC</a:t>
            </a:r>
          </a:p>
        </c:rich>
      </c:tx>
      <c:layout/>
    </c:title>
    <c:plotArea>
      <c:layout/>
      <c:barChart>
        <c:barDir val="col"/>
        <c:grouping val="clustered"/>
        <c:ser>
          <c:idx val="0"/>
          <c:order val="0"/>
          <c:tx>
            <c:strRef>
              <c:f>Hoja2!$A$22</c:f>
              <c:strCache>
                <c:ptCount val="1"/>
                <c:pt idx="0">
                  <c:v>16:0 Palmitic</c:v>
                </c:pt>
              </c:strCache>
            </c:strRef>
          </c:tx>
          <c:cat>
            <c:strRef>
              <c:f>Hoja2!$B$21:$E$21</c:f>
              <c:strCache>
                <c:ptCount val="4"/>
                <c:pt idx="0">
                  <c:v>SC-CO2</c:v>
                </c:pt>
                <c:pt idx="1">
                  <c:v>N-C6</c:v>
                </c:pt>
                <c:pt idx="2">
                  <c:v>Ethanol</c:v>
                </c:pt>
                <c:pt idx="3">
                  <c:v>Nguyen et al [4]</c:v>
                </c:pt>
              </c:strCache>
            </c:strRef>
          </c:cat>
          <c:val>
            <c:numRef>
              <c:f>Hoja2!$B$22:$E$22</c:f>
              <c:numCache>
                <c:formatCode>General</c:formatCode>
                <c:ptCount val="4"/>
                <c:pt idx="0">
                  <c:v>10.220000000000001</c:v>
                </c:pt>
                <c:pt idx="1">
                  <c:v>7.14</c:v>
                </c:pt>
                <c:pt idx="2">
                  <c:v>6.8599999999999985</c:v>
                </c:pt>
                <c:pt idx="3">
                  <c:v>6.53</c:v>
                </c:pt>
              </c:numCache>
            </c:numRef>
          </c:val>
        </c:ser>
        <c:ser>
          <c:idx val="1"/>
          <c:order val="1"/>
          <c:tx>
            <c:strRef>
              <c:f>Hoja2!$A$23</c:f>
              <c:strCache>
                <c:ptCount val="1"/>
                <c:pt idx="0">
                  <c:v>18:0 Stearic</c:v>
                </c:pt>
              </c:strCache>
            </c:strRef>
          </c:tx>
          <c:cat>
            <c:strRef>
              <c:f>Hoja2!$B$21:$E$21</c:f>
              <c:strCache>
                <c:ptCount val="4"/>
                <c:pt idx="0">
                  <c:v>SC-CO2</c:v>
                </c:pt>
                <c:pt idx="1">
                  <c:v>N-C6</c:v>
                </c:pt>
                <c:pt idx="2">
                  <c:v>Ethanol</c:v>
                </c:pt>
                <c:pt idx="3">
                  <c:v>Nguyen et al [4]</c:v>
                </c:pt>
              </c:strCache>
            </c:strRef>
          </c:cat>
          <c:val>
            <c:numRef>
              <c:f>Hoja2!$B$23:$E$23</c:f>
              <c:numCache>
                <c:formatCode>General</c:formatCode>
                <c:ptCount val="4"/>
                <c:pt idx="0">
                  <c:v>7.9300000000000024</c:v>
                </c:pt>
                <c:pt idx="1">
                  <c:v>7.71</c:v>
                </c:pt>
                <c:pt idx="2">
                  <c:v>6.8199999999999985</c:v>
                </c:pt>
                <c:pt idx="3">
                  <c:v>5.9300000000000024</c:v>
                </c:pt>
              </c:numCache>
            </c:numRef>
          </c:val>
        </c:ser>
        <c:ser>
          <c:idx val="2"/>
          <c:order val="2"/>
          <c:tx>
            <c:strRef>
              <c:f>Hoja2!$A$24</c:f>
              <c:strCache>
                <c:ptCount val="1"/>
                <c:pt idx="0">
                  <c:v>18:1 Oleic</c:v>
                </c:pt>
              </c:strCache>
            </c:strRef>
          </c:tx>
          <c:cat>
            <c:strRef>
              <c:f>Hoja2!$B$21:$E$21</c:f>
              <c:strCache>
                <c:ptCount val="4"/>
                <c:pt idx="0">
                  <c:v>SC-CO2</c:v>
                </c:pt>
                <c:pt idx="1">
                  <c:v>N-C6</c:v>
                </c:pt>
                <c:pt idx="2">
                  <c:v>Ethanol</c:v>
                </c:pt>
                <c:pt idx="3">
                  <c:v>Nguyen et al [4]</c:v>
                </c:pt>
              </c:strCache>
            </c:strRef>
          </c:cat>
          <c:val>
            <c:numRef>
              <c:f>Hoja2!$B$24:$E$24</c:f>
              <c:numCache>
                <c:formatCode>General</c:formatCode>
                <c:ptCount val="4"/>
                <c:pt idx="0">
                  <c:v>69.7</c:v>
                </c:pt>
                <c:pt idx="1">
                  <c:v>65.5</c:v>
                </c:pt>
                <c:pt idx="2">
                  <c:v>69.599999999999994</c:v>
                </c:pt>
                <c:pt idx="3">
                  <c:v>69.7</c:v>
                </c:pt>
              </c:numCache>
            </c:numRef>
          </c:val>
        </c:ser>
        <c:axId val="87048576"/>
        <c:axId val="87050112"/>
      </c:barChart>
      <c:catAx>
        <c:axId val="87048576"/>
        <c:scaling>
          <c:orientation val="minMax"/>
        </c:scaling>
        <c:axPos val="b"/>
        <c:majorTickMark val="none"/>
        <c:tickLblPos val="nextTo"/>
        <c:crossAx val="87050112"/>
        <c:crosses val="autoZero"/>
        <c:auto val="1"/>
        <c:lblAlgn val="ctr"/>
        <c:lblOffset val="100"/>
      </c:catAx>
      <c:valAx>
        <c:axId val="87050112"/>
        <c:scaling>
          <c:orientation val="minMax"/>
        </c:scaling>
        <c:axPos val="l"/>
        <c:majorGridlines/>
        <c:title>
          <c:tx>
            <c:rich>
              <a:bodyPr/>
              <a:lstStyle/>
              <a:p>
                <a:pPr>
                  <a:defRPr/>
                </a:pPr>
                <a:r>
                  <a:rPr lang="es-ES"/>
                  <a:t>Composition (Mass %)</a:t>
                </a:r>
              </a:p>
              <a:p>
                <a:pPr>
                  <a:defRPr/>
                </a:pPr>
                <a:endParaRPr lang="es-ES"/>
              </a:p>
            </c:rich>
          </c:tx>
          <c:layout/>
        </c:title>
        <c:numFmt formatCode="General" sourceLinked="1"/>
        <c:tickLblPos val="nextTo"/>
        <c:crossAx val="87048576"/>
        <c:crosses val="autoZero"/>
        <c:crossBetween val="between"/>
      </c:valAx>
    </c:plotArea>
    <c:legend>
      <c:legendPos val="r"/>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7046508-FFAE-4358-8EEC-2508D3820477}" type="datetimeFigureOut">
              <a:rPr lang="es-MX" smtClean="0"/>
              <a:pPr/>
              <a:t>22/05/2012</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C04AA7-36AD-42ED-8F69-813FC0240A5F}" type="slidenum">
              <a:rPr lang="es-MX" smtClean="0"/>
              <a:pPr/>
              <a:t>‹Nº›</a:t>
            </a:fld>
            <a:endParaRPr lang="es-MX"/>
          </a:p>
        </p:txBody>
      </p:sp>
    </p:spTree>
    <p:extLst>
      <p:ext uri="{BB962C8B-B14F-4D97-AF65-F5344CB8AC3E}">
        <p14:creationId xmlns="" xmlns:p14="http://schemas.microsoft.com/office/powerpoint/2010/main" val="5059920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430304" y="13421680"/>
            <a:ext cx="27543443" cy="9261158"/>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3254782" y="10901365"/>
            <a:ext cx="25833229" cy="232249028"/>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743847" y="10901365"/>
            <a:ext cx="76970870" cy="23224902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559696" y="27763473"/>
            <a:ext cx="27543443" cy="8581073"/>
          </a:xfrm>
        </p:spPr>
        <p:txBody>
          <a:bodyPr anchor="t"/>
          <a:lstStyle>
            <a:lvl1pPr algn="l">
              <a:defRPr sz="189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620203" y="1730219"/>
            <a:ext cx="29163645" cy="72009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20204" y="1720215"/>
            <a:ext cx="10660709" cy="7320915"/>
          </a:xfrm>
        </p:spPr>
        <p:txBody>
          <a:bodyPr anchor="b"/>
          <a:lstStyle>
            <a:lvl1pPr algn="l">
              <a:defRPr sz="95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51421" y="30243780"/>
            <a:ext cx="19442430" cy="3570449"/>
          </a:xfrm>
        </p:spPr>
        <p:txBody>
          <a:bodyPr anchor="b"/>
          <a:lstStyle>
            <a:lvl1pPr algn="l">
              <a:defRPr sz="95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es-MX"/>
          </a:p>
        </p:txBody>
      </p:sp>
      <p:sp>
        <p:nvSpPr>
          <p:cNvPr id="4" name="3 Marcador de texto"/>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07F1D47-F593-44FF-B845-057678E29E34}" type="datetimeFigureOut">
              <a:rPr lang="es-MX" smtClean="0"/>
              <a:pPr/>
              <a:t>22/05/2012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6BD16CF-BCD2-4F72-BAEC-F0C253A5F035}"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907F1D47-F593-44FF-B845-057678E29E34}" type="datetimeFigureOut">
              <a:rPr lang="es-MX" smtClean="0"/>
              <a:pPr/>
              <a:t>22/05/2012</a:t>
            </a:fld>
            <a:endParaRPr lang="es-MX"/>
          </a:p>
        </p:txBody>
      </p:sp>
      <p:sp>
        <p:nvSpPr>
          <p:cNvPr id="5" name="4 Marcador de pie de página"/>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B6BD16CF-BCD2-4F72-BAEC-F0C253A5F035}"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s-MX"/>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2.png"/><Relationship Id="rId7" Type="http://schemas.openxmlformats.org/officeDocument/2006/relationships/chart" Target="../charts/chart2.xml"/><Relationship Id="rId12"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hyperlink" Target="http://upload.wikimedia.org/wikipedia/commons/4/41/Soxhlet_Extractor.jpg" TargetMode="External"/><Relationship Id="rId4" Type="http://schemas.openxmlformats.org/officeDocument/2006/relationships/image" Target="../media/image3.png"/><Relationship Id="rId9"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952553" y="1584476"/>
            <a:ext cx="24770752" cy="149612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6715192" y="792387"/>
            <a:ext cx="5767261" cy="4464497"/>
          </a:xfrm>
          <a:prstGeom prst="rect">
            <a:avLst/>
          </a:prstGeom>
          <a:noFill/>
          <a:ln w="9525">
            <a:noFill/>
            <a:miter lim="800000"/>
            <a:headEnd/>
            <a:tailEnd/>
          </a:ln>
        </p:spPr>
      </p:pic>
      <p:sp>
        <p:nvSpPr>
          <p:cNvPr id="2" name="1 Título"/>
          <p:cNvSpPr>
            <a:spLocks noGrp="1"/>
          </p:cNvSpPr>
          <p:nvPr>
            <p:ph type="ctrTitle"/>
          </p:nvPr>
        </p:nvSpPr>
        <p:spPr>
          <a:xfrm>
            <a:off x="1872433" y="3600700"/>
            <a:ext cx="28083120" cy="4464496"/>
          </a:xfrm>
        </p:spPr>
        <p:txBody>
          <a:bodyPr>
            <a:normAutofit/>
          </a:bodyPr>
          <a:lstStyle/>
          <a:p>
            <a:r>
              <a:rPr lang="en-US" sz="7200" b="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Extraction and characterization of oil from </a:t>
            </a:r>
            <a:r>
              <a:rPr lang="en-US" sz="7200" b="1" i="1" dirty="0" err="1">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Moringa</a:t>
            </a:r>
            <a:r>
              <a:rPr lang="en-US" sz="7200" b="1" i="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 </a:t>
            </a:r>
            <a:r>
              <a:rPr lang="en-US" sz="7200" b="1" i="1" dirty="0" err="1">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oleifera</a:t>
            </a:r>
            <a:r>
              <a:rPr lang="en-US" sz="7200" b="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 using supercritical CO</a:t>
            </a:r>
            <a:r>
              <a:rPr lang="en-US" sz="7200" b="1" baseline="-25000"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2</a:t>
            </a:r>
            <a:r>
              <a:rPr lang="en-US" sz="7200" b="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 and traditional solvents</a:t>
            </a:r>
            <a:r>
              <a:rPr lang="es-MX" sz="7200" b="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t/>
            </a:r>
            <a:br>
              <a:rPr lang="es-MX" sz="7200" b="1" dirty="0">
                <a:ln w="19050">
                  <a:solidFill>
                    <a:schemeClr val="tx2">
                      <a:tint val="1000"/>
                    </a:schemeClr>
                  </a:solidFill>
                  <a:prstDash val="solid"/>
                </a:ln>
                <a:solidFill>
                  <a:srgbClr val="006C31"/>
                </a:solidFill>
                <a:effectLst>
                  <a:outerShdw blurRad="50800" dist="38100" dir="10800000" algn="r" rotWithShape="0">
                    <a:prstClr val="black">
                      <a:alpha val="40000"/>
                    </a:prstClr>
                  </a:outerShdw>
                </a:effectLst>
              </a:rPr>
            </a:br>
            <a:r>
              <a:rPr lang="es-MX" sz="2400" dirty="0" smtClean="0"/>
              <a:t>Ortiz-Palafox J.</a:t>
            </a:r>
            <a:r>
              <a:rPr lang="es-MX" sz="2400" baseline="30000" dirty="0" smtClean="0"/>
              <a:t>1,</a:t>
            </a:r>
            <a:r>
              <a:rPr lang="es-MX" sz="2400" dirty="0" smtClean="0"/>
              <a:t> Díaz-de-la-Fuente J.M.</a:t>
            </a:r>
            <a:r>
              <a:rPr lang="es-MX" sz="2400" baseline="30000" dirty="0" smtClean="0"/>
              <a:t>1,</a:t>
            </a:r>
            <a:r>
              <a:rPr lang="es-MX" sz="2400" dirty="0" smtClean="0"/>
              <a:t> Figueroa-Coronel E. A.</a:t>
            </a:r>
            <a:r>
              <a:rPr lang="es-MX" sz="2400" baseline="30000" dirty="0" smtClean="0"/>
              <a:t>1</a:t>
            </a:r>
            <a:r>
              <a:rPr lang="es-MX" sz="2400" dirty="0" smtClean="0"/>
              <a:t>, Sacramento-Rivero J. C.</a:t>
            </a:r>
            <a:r>
              <a:rPr lang="es-MX" sz="2400" baseline="30000" dirty="0" smtClean="0"/>
              <a:t>1</a:t>
            </a:r>
            <a:r>
              <a:rPr lang="es-MX" sz="2400" dirty="0" smtClean="0"/>
              <a:t>, Rubio-Atoche C.</a:t>
            </a:r>
            <a:r>
              <a:rPr lang="es-MX" sz="2400" baseline="30000" dirty="0" smtClean="0"/>
              <a:t>1</a:t>
            </a:r>
            <a:r>
              <a:rPr lang="es-MX" sz="2400" dirty="0" smtClean="0"/>
              <a:t>, </a:t>
            </a:r>
            <a:r>
              <a:rPr lang="es-MX" sz="2400" dirty="0" err="1" smtClean="0"/>
              <a:t>Acereto-Escoffie</a:t>
            </a:r>
            <a:r>
              <a:rPr lang="es-MX" sz="2400" dirty="0" smtClean="0"/>
              <a:t> P.</a:t>
            </a:r>
            <a:r>
              <a:rPr lang="es-MX" sz="2400" baseline="30000" dirty="0" smtClean="0"/>
              <a:t>1</a:t>
            </a:r>
            <a:r>
              <a:rPr lang="es-MX" sz="2400" dirty="0" smtClean="0"/>
              <a:t>, Abelardo Navarrete </a:t>
            </a:r>
            <a:r>
              <a:rPr lang="es-MX" sz="2400" baseline="30000" dirty="0" smtClean="0"/>
              <a:t>2</a:t>
            </a:r>
            <a:r>
              <a:rPr lang="es-MX" sz="2400" dirty="0" smtClean="0"/>
              <a:t>, Rocha-Uribe J.A.</a:t>
            </a:r>
            <a:r>
              <a:rPr lang="es-MX" sz="2400" baseline="30000" dirty="0" smtClean="0"/>
              <a:t>1</a:t>
            </a:r>
            <a:r>
              <a:rPr lang="es-MX" sz="2400" dirty="0" smtClean="0"/>
              <a:t/>
            </a:r>
            <a:br>
              <a:rPr lang="es-MX" sz="2400" dirty="0" smtClean="0"/>
            </a:br>
            <a:r>
              <a:rPr lang="es-MX" sz="2400" dirty="0" smtClean="0"/>
              <a:t/>
            </a:r>
            <a:br>
              <a:rPr lang="es-MX" sz="2400" dirty="0" smtClean="0"/>
            </a:br>
            <a:r>
              <a:rPr lang="es-MX" sz="2400" dirty="0" smtClean="0"/>
              <a:t>1: Facultad </a:t>
            </a:r>
            <a:r>
              <a:rPr lang="es-MX" sz="2400" dirty="0"/>
              <a:t>de Ingeniería Química, Universidad Autónoma de Yucatán, Periférico </a:t>
            </a:r>
            <a:r>
              <a:rPr lang="es-MX" sz="2400" dirty="0" err="1"/>
              <a:t>Nte</a:t>
            </a:r>
            <a:r>
              <a:rPr lang="es-MX" sz="2400" dirty="0"/>
              <a:t> Km 33.5, Colonia  </a:t>
            </a:r>
            <a:r>
              <a:rPr lang="es-MX" sz="2400" dirty="0" err="1"/>
              <a:t>Chuburna</a:t>
            </a:r>
            <a:r>
              <a:rPr lang="es-MX" sz="2400" dirty="0"/>
              <a:t> de Hidalgo </a:t>
            </a:r>
            <a:r>
              <a:rPr lang="es-MX" sz="2400" dirty="0" err="1"/>
              <a:t>Inn</a:t>
            </a:r>
            <a:r>
              <a:rPr lang="es-MX" sz="2400" dirty="0"/>
              <a:t>. </a:t>
            </a:r>
            <a:r>
              <a:rPr lang="en-US" sz="2400" dirty="0"/>
              <a:t>Merida, Yucatan; C. P. 97203; </a:t>
            </a:r>
            <a:r>
              <a:rPr lang="en-US" sz="2400" dirty="0" smtClean="0"/>
              <a:t>MEXICO; 2: LODEMO Group, Yucatan, Mexico</a:t>
            </a:r>
            <a:r>
              <a:rPr lang="es-MX" sz="2400" dirty="0"/>
              <a:t/>
            </a:r>
            <a:br>
              <a:rPr lang="es-MX" sz="2400" dirty="0"/>
            </a:br>
            <a:r>
              <a:rPr lang="en-US" sz="2400" dirty="0"/>
              <a:t>Corresponding author: antonio.rocha@uady.mx; Phone (52-999) 946 0981 Ext: </a:t>
            </a:r>
            <a:r>
              <a:rPr lang="en-US" sz="2400" dirty="0" smtClean="0"/>
              <a:t>1177</a:t>
            </a:r>
            <a:endParaRPr lang="es-MX" sz="7200" dirty="0"/>
          </a:p>
        </p:txBody>
      </p:sp>
      <p:pic>
        <p:nvPicPr>
          <p:cNvPr id="1028" name="Picture 4"/>
          <p:cNvPicPr>
            <a:picLocks noChangeAspect="1" noChangeArrowheads="1"/>
          </p:cNvPicPr>
          <p:nvPr/>
        </p:nvPicPr>
        <p:blipFill>
          <a:blip r:embed="rId4" cstate="print"/>
          <a:srcRect/>
          <a:stretch>
            <a:fillRect/>
          </a:stretch>
        </p:blipFill>
        <p:spPr bwMode="auto">
          <a:xfrm>
            <a:off x="936329" y="864395"/>
            <a:ext cx="2016224" cy="3325989"/>
          </a:xfrm>
          <a:prstGeom prst="rect">
            <a:avLst/>
          </a:prstGeom>
          <a:noFill/>
          <a:ln w="9525">
            <a:noFill/>
            <a:miter lim="800000"/>
            <a:headEnd/>
            <a:tailEnd/>
          </a:ln>
        </p:spPr>
      </p:pic>
      <p:sp>
        <p:nvSpPr>
          <p:cNvPr id="7" name="6 CuadroTexto"/>
          <p:cNvSpPr txBox="1"/>
          <p:nvPr/>
        </p:nvSpPr>
        <p:spPr>
          <a:xfrm>
            <a:off x="2520505" y="8497245"/>
            <a:ext cx="27219024" cy="2800767"/>
          </a:xfrm>
          <a:prstGeom prst="rect">
            <a:avLst/>
          </a:prstGeom>
          <a:ln w="38100">
            <a:noFill/>
          </a:ln>
          <a:effectLst>
            <a:outerShdw blurRad="50800" dist="38100" dir="16200000"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wrap="square" numCol="2" spcCol="720000" rtlCol="0">
            <a:spAutoFit/>
          </a:bodyPr>
          <a:lstStyle/>
          <a:p>
            <a:pPr algn="r"/>
            <a:r>
              <a:rPr lang="es-MX" sz="7200" b="1" dirty="0" smtClean="0">
                <a:solidFill>
                  <a:srgbClr val="002060"/>
                </a:solidFill>
              </a:rPr>
              <a:t>ABSTRACT</a:t>
            </a:r>
          </a:p>
          <a:p>
            <a:pPr algn="just"/>
            <a:r>
              <a:rPr lang="en-US" sz="2600" dirty="0"/>
              <a:t>Looking for good raw material for biodiesel at the Mexican-Yucatan peninsula, the study present data on the extraction of oil from </a:t>
            </a:r>
            <a:r>
              <a:rPr lang="en-US" sz="2600" dirty="0" err="1"/>
              <a:t>Moringa</a:t>
            </a:r>
            <a:r>
              <a:rPr lang="en-US" sz="2600" dirty="0"/>
              <a:t> </a:t>
            </a:r>
            <a:r>
              <a:rPr lang="en-US" sz="2600" dirty="0" err="1"/>
              <a:t>oleifera</a:t>
            </a:r>
            <a:r>
              <a:rPr lang="en-US" sz="2600" dirty="0"/>
              <a:t> kernels. Solvent extraction with n-hexane and ethanol, and supercritical extraction with CO</a:t>
            </a:r>
            <a:r>
              <a:rPr lang="en-US" sz="2600" baseline="-25000" dirty="0"/>
              <a:t>2</a:t>
            </a:r>
            <a:r>
              <a:rPr lang="en-US" sz="2600" dirty="0"/>
              <a:t> are </a:t>
            </a:r>
            <a:endParaRPr lang="en-US" sz="2600" dirty="0" smtClean="0"/>
          </a:p>
          <a:p>
            <a:pPr algn="just"/>
            <a:endParaRPr lang="en-US" sz="2600" dirty="0"/>
          </a:p>
          <a:p>
            <a:pPr algn="just"/>
            <a:endParaRPr lang="en-US" sz="2600" dirty="0" smtClean="0"/>
          </a:p>
          <a:p>
            <a:pPr algn="just"/>
            <a:endParaRPr lang="en-US" sz="2600" dirty="0"/>
          </a:p>
          <a:p>
            <a:pPr algn="just"/>
            <a:r>
              <a:rPr lang="en-US" sz="2600" dirty="0" smtClean="0"/>
              <a:t>presented </a:t>
            </a:r>
            <a:r>
              <a:rPr lang="en-US" sz="2600" dirty="0"/>
              <a:t>and compared with reported </a:t>
            </a:r>
            <a:r>
              <a:rPr lang="en-US" sz="2600" dirty="0" smtClean="0"/>
              <a:t>data</a:t>
            </a:r>
            <a:r>
              <a:rPr lang="en-US" sz="2600" dirty="0"/>
              <a:t>. For supercritical extraction pressures of 200 to 400 bar and temperatures of 40 and 60 </a:t>
            </a:r>
            <a:r>
              <a:rPr lang="en-US" sz="2600" baseline="30000" dirty="0" err="1"/>
              <a:t>o</a:t>
            </a:r>
            <a:r>
              <a:rPr lang="en-US" sz="2600" dirty="0" err="1"/>
              <a:t>C</a:t>
            </a:r>
            <a:r>
              <a:rPr lang="en-US" sz="2600" dirty="0"/>
              <a:t> were tested. Analysis with Gas Chromatography reveals that the main fatty acids are Oleic acid (69 %), </a:t>
            </a:r>
            <a:r>
              <a:rPr lang="en-US" sz="2600" dirty="0" err="1"/>
              <a:t>Palmitic</a:t>
            </a:r>
            <a:r>
              <a:rPr lang="en-US" sz="2600" dirty="0"/>
              <a:t> acid (10 %), and </a:t>
            </a:r>
            <a:r>
              <a:rPr lang="en-US" sz="2600" dirty="0" err="1"/>
              <a:t>stearic</a:t>
            </a:r>
            <a:r>
              <a:rPr lang="en-US" sz="2600" dirty="0"/>
              <a:t> acid (8 </a:t>
            </a:r>
            <a:r>
              <a:rPr lang="en-US" sz="2600" dirty="0" smtClean="0"/>
              <a:t>%).</a:t>
            </a:r>
          </a:p>
          <a:p>
            <a:pPr algn="just"/>
            <a:endParaRPr lang="es-MX" sz="2600" dirty="0"/>
          </a:p>
        </p:txBody>
      </p:sp>
      <p:sp>
        <p:nvSpPr>
          <p:cNvPr id="10" name="9 CuadroTexto"/>
          <p:cNvSpPr txBox="1"/>
          <p:nvPr/>
        </p:nvSpPr>
        <p:spPr>
          <a:xfrm>
            <a:off x="2592513" y="11881620"/>
            <a:ext cx="13321480" cy="8402300"/>
          </a:xfrm>
          <a:prstGeom prst="rect">
            <a:avLst/>
          </a:prstGeom>
          <a:ln/>
          <a:effectLst>
            <a:outerShdw blurRad="50800" dist="38100" dir="13500000" algn="b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numCol="1" spcCol="720000" rtlCol="0">
            <a:spAutoFit/>
          </a:bodyPr>
          <a:lstStyle/>
          <a:p>
            <a:pPr algn="ctr"/>
            <a:r>
              <a:rPr lang="es-MX" sz="7200" b="1" dirty="0" smtClean="0">
                <a:solidFill>
                  <a:srgbClr val="002060"/>
                </a:solidFill>
              </a:rPr>
              <a:t>INTRODUCTION</a:t>
            </a:r>
          </a:p>
          <a:p>
            <a:pPr algn="just"/>
            <a:r>
              <a:rPr lang="en-US" sz="2600" dirty="0" err="1"/>
              <a:t>Moringa</a:t>
            </a:r>
            <a:r>
              <a:rPr lang="en-US" sz="2600" dirty="0"/>
              <a:t> </a:t>
            </a:r>
            <a:r>
              <a:rPr lang="en-US" sz="2600" dirty="0" err="1" smtClean="0"/>
              <a:t>oleifera</a:t>
            </a:r>
            <a:r>
              <a:rPr lang="en-US" sz="2600" dirty="0" smtClean="0"/>
              <a:t> is </a:t>
            </a:r>
            <a:r>
              <a:rPr lang="en-US" sz="2600" dirty="0"/>
              <a:t>an Indian three that also grow in Asia, Africa, </a:t>
            </a:r>
            <a:r>
              <a:rPr lang="en-US" sz="2600" dirty="0" err="1"/>
              <a:t>Southamerica</a:t>
            </a:r>
            <a:r>
              <a:rPr lang="en-US" sz="2600" dirty="0"/>
              <a:t>, the Caribbean and Oceania</a:t>
            </a:r>
            <a:r>
              <a:rPr lang="en-US" sz="2600" dirty="0" smtClean="0"/>
              <a:t>.</a:t>
            </a:r>
            <a:endParaRPr lang="es-MX" sz="2600" dirty="0" smtClean="0"/>
          </a:p>
          <a:p>
            <a:pPr algn="just"/>
            <a:r>
              <a:rPr lang="en-US" sz="2600" dirty="0" smtClean="0"/>
              <a:t>The </a:t>
            </a:r>
            <a:r>
              <a:rPr lang="en-US" sz="2600" dirty="0"/>
              <a:t>oil extracted from </a:t>
            </a:r>
            <a:r>
              <a:rPr lang="en-US" sz="2600" dirty="0" err="1"/>
              <a:t>Moringa</a:t>
            </a:r>
            <a:r>
              <a:rPr lang="en-US" sz="2600" dirty="0"/>
              <a:t> is known as Ben oil and contains approximately 70 % of oleic acid. It is a Fatty acid mono unsaturated that has good oxidative stability when compared with poly unsaturated fatty </a:t>
            </a:r>
            <a:r>
              <a:rPr lang="en-US" sz="2600" dirty="0" smtClean="0"/>
              <a:t>acids</a:t>
            </a:r>
            <a:r>
              <a:rPr lang="en-US" sz="2600" dirty="0"/>
              <a:t>.</a:t>
            </a:r>
            <a:endParaRPr lang="es-MX" sz="2600" dirty="0" smtClean="0"/>
          </a:p>
          <a:p>
            <a:pPr algn="just"/>
            <a:r>
              <a:rPr lang="en-US" sz="2600" dirty="0" smtClean="0"/>
              <a:t>According </a:t>
            </a:r>
            <a:r>
              <a:rPr lang="en-US" sz="2600" dirty="0"/>
              <a:t>with </a:t>
            </a:r>
            <a:r>
              <a:rPr lang="en-US" sz="2600" dirty="0" err="1"/>
              <a:t>Abdulkarim</a:t>
            </a:r>
            <a:r>
              <a:rPr lang="en-US" sz="2600" dirty="0"/>
              <a:t> et al [1] Ben oil is more stable tan canola oil, soybean oil, and palm oil when used in frying. Blending Ben oil with sunflower oil and soybean oil enhance the oxidative stability of the </a:t>
            </a:r>
            <a:r>
              <a:rPr lang="en-US" sz="2600" dirty="0" smtClean="0"/>
              <a:t>mixture.</a:t>
            </a:r>
            <a:r>
              <a:rPr lang="es-MX" sz="2600" dirty="0" smtClean="0"/>
              <a:t> </a:t>
            </a:r>
            <a:r>
              <a:rPr lang="en-US" sz="2600" dirty="0" smtClean="0"/>
              <a:t>Mani </a:t>
            </a:r>
            <a:r>
              <a:rPr lang="en-US" sz="2600" dirty="0"/>
              <a:t>et al [2] say that comparing its chemical properties, </a:t>
            </a:r>
            <a:r>
              <a:rPr lang="en-US" sz="2600" dirty="0" err="1"/>
              <a:t>moringa</a:t>
            </a:r>
            <a:r>
              <a:rPr lang="en-US" sz="2600" dirty="0"/>
              <a:t> seed oil is considered equivalent to olive oil, and may be used for edible purpose</a:t>
            </a:r>
            <a:r>
              <a:rPr lang="en-US" sz="2600" dirty="0" smtClean="0"/>
              <a:t>.</a:t>
            </a:r>
            <a:endParaRPr lang="es-MX" sz="2600" dirty="0"/>
          </a:p>
          <a:p>
            <a:pPr algn="just"/>
            <a:r>
              <a:rPr lang="en-US" sz="2600" dirty="0"/>
              <a:t>In Yucatan Mexico, </a:t>
            </a:r>
            <a:r>
              <a:rPr lang="en-US" sz="2600" dirty="0" err="1" smtClean="0"/>
              <a:t>Moringa</a:t>
            </a:r>
            <a:r>
              <a:rPr lang="en-US" sz="2600" dirty="0" smtClean="0"/>
              <a:t> </a:t>
            </a:r>
            <a:r>
              <a:rPr lang="en-US" sz="2600" dirty="0"/>
              <a:t>seeds have been proposed as a good raw </a:t>
            </a:r>
            <a:r>
              <a:rPr lang="en-US" sz="2600" dirty="0" smtClean="0"/>
              <a:t>material.</a:t>
            </a:r>
            <a:r>
              <a:rPr lang="es-MX" sz="2600" dirty="0" smtClean="0"/>
              <a:t> </a:t>
            </a:r>
            <a:r>
              <a:rPr lang="en-US" sz="2600" dirty="0" smtClean="0"/>
              <a:t>In </a:t>
            </a:r>
            <a:r>
              <a:rPr lang="en-US" sz="2600" dirty="0"/>
              <a:t>this study we report experimental results from solvent </a:t>
            </a:r>
            <a:r>
              <a:rPr lang="en-US" sz="2600" dirty="0" err="1"/>
              <a:t>soxhlet</a:t>
            </a:r>
            <a:r>
              <a:rPr lang="en-US" sz="2600" dirty="0"/>
              <a:t> extraction using n-hexane and ethanol and supercritical extraction with CO</a:t>
            </a:r>
            <a:r>
              <a:rPr lang="en-US" sz="2600" baseline="-25000" dirty="0"/>
              <a:t>2</a:t>
            </a:r>
            <a:r>
              <a:rPr lang="en-US" sz="2600" dirty="0"/>
              <a:t>. Solvent extraction have been reported by Mani et al [2] using n-hexane, petroleum ether and acetone, experimental </a:t>
            </a:r>
            <a:r>
              <a:rPr lang="en-US" sz="2600" dirty="0" err="1"/>
              <a:t>Soxhlet</a:t>
            </a:r>
            <a:r>
              <a:rPr lang="en-US" sz="2600" dirty="0"/>
              <a:t> extraction using </a:t>
            </a:r>
            <a:r>
              <a:rPr lang="en-US" sz="2600" dirty="0" smtClean="0"/>
              <a:t>n-hexane </a:t>
            </a:r>
            <a:r>
              <a:rPr lang="en-US" sz="2600" dirty="0"/>
              <a:t>and ethanol, and supercritical extraction with CO</a:t>
            </a:r>
            <a:r>
              <a:rPr lang="en-US" sz="2600" baseline="-25000" dirty="0"/>
              <a:t>2</a:t>
            </a:r>
            <a:r>
              <a:rPr lang="en-US" sz="2600" dirty="0"/>
              <a:t> on </a:t>
            </a:r>
            <a:r>
              <a:rPr lang="en-US" sz="2600" dirty="0" err="1"/>
              <a:t>moringa</a:t>
            </a:r>
            <a:r>
              <a:rPr lang="en-US" sz="2600" dirty="0"/>
              <a:t> seeds have been reported by Nguyen et al [4]. </a:t>
            </a:r>
            <a:r>
              <a:rPr lang="en-US" sz="2600" dirty="0" err="1"/>
              <a:t>Sovova</a:t>
            </a:r>
            <a:r>
              <a:rPr lang="en-US" sz="2600" dirty="0"/>
              <a:t> and </a:t>
            </a:r>
            <a:r>
              <a:rPr lang="en-US" sz="2600" dirty="0" err="1"/>
              <a:t>Stateva</a:t>
            </a:r>
            <a:r>
              <a:rPr lang="en-US" sz="2600" dirty="0"/>
              <a:t> [5] in a recent article review the field of supercritical extraction of vegetable materials and say that industrial applications are increasing.   It is hoped that the results will provide information to compare </a:t>
            </a:r>
            <a:r>
              <a:rPr lang="en-US" sz="2600" dirty="0" err="1"/>
              <a:t>moringa</a:t>
            </a:r>
            <a:r>
              <a:rPr lang="en-US" sz="2600" dirty="0"/>
              <a:t> seeds as raw material candidate for vegetable oil and biodiesel</a:t>
            </a:r>
            <a:r>
              <a:rPr lang="en-US" sz="2600" dirty="0" smtClean="0"/>
              <a:t>.</a:t>
            </a:r>
            <a:endParaRPr lang="es-MX" sz="2600" dirty="0"/>
          </a:p>
        </p:txBody>
      </p:sp>
      <p:sp>
        <p:nvSpPr>
          <p:cNvPr id="1031" name="Rectangle 7"/>
          <p:cNvSpPr>
            <a:spLocks noChangeArrowheads="1"/>
          </p:cNvSpPr>
          <p:nvPr/>
        </p:nvSpPr>
        <p:spPr bwMode="auto">
          <a:xfrm>
            <a:off x="16109660" y="43933"/>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13 CuadroTexto"/>
          <p:cNvSpPr txBox="1"/>
          <p:nvPr/>
        </p:nvSpPr>
        <p:spPr>
          <a:xfrm>
            <a:off x="2520505" y="20810612"/>
            <a:ext cx="13321480" cy="20036254"/>
          </a:xfrm>
          <a:prstGeom prst="rect">
            <a:avLst/>
          </a:prstGeom>
          <a:ln w="38100">
            <a:solidFill>
              <a:srgbClr val="FF0000"/>
            </a:solidFill>
          </a:ln>
          <a:effectLst>
            <a:outerShdw blurRad="50800" dist="38100" dir="10800000" algn="r"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numCol="1" spcCol="720000" rtlCol="0">
            <a:spAutoFit/>
          </a:bodyPr>
          <a:lstStyle/>
          <a:p>
            <a:pPr algn="ctr"/>
            <a:r>
              <a:rPr lang="en-GB" sz="7200" b="1" dirty="0" smtClean="0">
                <a:solidFill>
                  <a:srgbClr val="002060"/>
                </a:solidFill>
              </a:rPr>
              <a:t>METHODOLOGY</a:t>
            </a: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a:p>
            <a:pPr algn="ctr"/>
            <a:endParaRPr lang="en-GB" sz="7200" b="1" dirty="0" smtClean="0">
              <a:solidFill>
                <a:srgbClr val="002060"/>
              </a:solidFill>
            </a:endParaRPr>
          </a:p>
        </p:txBody>
      </p:sp>
      <p:sp>
        <p:nvSpPr>
          <p:cNvPr id="16" name="15 CuadroTexto"/>
          <p:cNvSpPr txBox="1"/>
          <p:nvPr/>
        </p:nvSpPr>
        <p:spPr>
          <a:xfrm>
            <a:off x="4968777" y="22754828"/>
            <a:ext cx="5400600" cy="1569660"/>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Separation of  seeds from the membranes to reduce size</a:t>
            </a:r>
          </a:p>
          <a:p>
            <a:endParaRPr lang="en-GB" sz="3200" dirty="0" smtClean="0"/>
          </a:p>
        </p:txBody>
      </p:sp>
      <p:pic>
        <p:nvPicPr>
          <p:cNvPr id="19" name="0 Imagen"/>
          <p:cNvPicPr/>
          <p:nvPr/>
        </p:nvPicPr>
        <p:blipFill>
          <a:blip r:embed="rId5" cstate="print">
            <a:extLst>
              <a:ext uri="{28A0092B-C50C-407E-A947-70E740481C1C}">
                <a14:useLocalDpi xmlns="" xmlns:a14="http://schemas.microsoft.com/office/drawing/2010/main" val="0"/>
              </a:ext>
            </a:extLst>
          </a:blip>
          <a:stretch>
            <a:fillRect/>
          </a:stretch>
        </p:blipFill>
        <p:spPr>
          <a:xfrm>
            <a:off x="10009337" y="22250772"/>
            <a:ext cx="2880320" cy="2088232"/>
          </a:xfrm>
          <a:prstGeom prst="rect">
            <a:avLst/>
          </a:prstGeom>
          <a:ln>
            <a:noFill/>
          </a:ln>
          <a:effectLst>
            <a:softEdge rad="112500"/>
          </a:effectLst>
        </p:spPr>
      </p:pic>
      <p:sp>
        <p:nvSpPr>
          <p:cNvPr id="18" name="17 CuadroTexto"/>
          <p:cNvSpPr txBox="1"/>
          <p:nvPr/>
        </p:nvSpPr>
        <p:spPr>
          <a:xfrm>
            <a:off x="16418049" y="11881620"/>
            <a:ext cx="13249472" cy="19010112"/>
          </a:xfrm>
          <a:prstGeom prst="rect">
            <a:avLst/>
          </a:prstGeom>
          <a:ln w="38100">
            <a:solidFill>
              <a:srgbClr val="D4B70A"/>
            </a:solidFill>
          </a:ln>
          <a:effectLst>
            <a:outerShdw blurRad="50800" dist="38100" dir="18900000" algn="b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numCol="1" spcCol="720000" rtlCol="0">
            <a:spAutoFit/>
          </a:bodyPr>
          <a:lstStyle/>
          <a:p>
            <a:pPr algn="ctr"/>
            <a:r>
              <a:rPr lang="en-GB" sz="7200" b="1" dirty="0" smtClean="0">
                <a:solidFill>
                  <a:srgbClr val="002060"/>
                </a:solidFill>
              </a:rPr>
              <a:t>RESULTS</a:t>
            </a:r>
          </a:p>
          <a:p>
            <a:pPr algn="just"/>
            <a:r>
              <a:rPr lang="en-US" sz="2600" dirty="0" smtClean="0"/>
              <a:t>The results obtained for solvent extraction of </a:t>
            </a:r>
            <a:r>
              <a:rPr lang="en-US" sz="2600" dirty="0" err="1" smtClean="0"/>
              <a:t>Moringa</a:t>
            </a:r>
            <a:r>
              <a:rPr lang="en-US" sz="2600" dirty="0" smtClean="0"/>
              <a:t> oil are shown in Graphic 1. Data of Mani et al [2] is also presented.</a:t>
            </a:r>
            <a:endParaRPr lang="es-MX" sz="2600" dirty="0" smtClean="0"/>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just"/>
            <a:endParaRPr lang="en-GB" sz="2600" b="1" dirty="0" smtClean="0">
              <a:solidFill>
                <a:srgbClr val="002060"/>
              </a:solidFill>
            </a:endParaRPr>
          </a:p>
          <a:p>
            <a:pPr algn="ctr"/>
            <a:endParaRPr lang="en-GB" sz="2600" b="1" dirty="0" smtClean="0">
              <a:solidFill>
                <a:srgbClr val="002060"/>
              </a:solidFill>
            </a:endParaRPr>
          </a:p>
          <a:p>
            <a:pPr algn="just"/>
            <a:r>
              <a:rPr lang="en-US" sz="2600" dirty="0" smtClean="0"/>
              <a:t>The results of supercritical extraction are shown in Graphic 2</a:t>
            </a:r>
            <a:r>
              <a:rPr lang="es-MX" sz="2600" dirty="0" smtClean="0"/>
              <a:t>. </a:t>
            </a:r>
            <a:r>
              <a:rPr lang="en-US" sz="2600" dirty="0" smtClean="0"/>
              <a:t>A kinetic run was done at the best conditions: P=400 bar and T=40 </a:t>
            </a:r>
            <a:r>
              <a:rPr lang="en-US" sz="2600" baseline="30000" dirty="0" err="1" smtClean="0"/>
              <a:t>o</a:t>
            </a:r>
            <a:r>
              <a:rPr lang="en-US" sz="2600" dirty="0" err="1" smtClean="0"/>
              <a:t>C.</a:t>
            </a:r>
            <a:r>
              <a:rPr lang="en-US" sz="2600" dirty="0" smtClean="0"/>
              <a:t> The result is shown in Graphic 3. Unfortunately the run was performed only a few hours and we did not measure the maximum yield.</a:t>
            </a:r>
          </a:p>
          <a:p>
            <a:pPr algn="just"/>
            <a:endParaRPr lang="en-US" sz="2600" dirty="0" smtClean="0"/>
          </a:p>
          <a:p>
            <a:pPr algn="just"/>
            <a:endParaRPr lang="en-US" sz="2600" dirty="0" smtClean="0"/>
          </a:p>
          <a:p>
            <a:pPr algn="just"/>
            <a:endParaRPr lang="en-US" sz="2600" dirty="0" smtClean="0"/>
          </a:p>
          <a:p>
            <a:pPr algn="just"/>
            <a:endParaRPr lang="en-US" sz="2600" dirty="0" smtClean="0"/>
          </a:p>
          <a:p>
            <a:pPr algn="just"/>
            <a:endParaRPr lang="en-US" sz="2600" dirty="0" smtClean="0"/>
          </a:p>
          <a:p>
            <a:pPr algn="just"/>
            <a:endParaRPr lang="en-US" sz="2600" dirty="0" smtClean="0"/>
          </a:p>
          <a:p>
            <a:pPr algn="just"/>
            <a:endParaRPr lang="es-MX" sz="2600" dirty="0" smtClean="0"/>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pPr algn="ctr"/>
            <a:endParaRPr lang="en-GB" sz="2600" b="1" dirty="0" smtClean="0">
              <a:solidFill>
                <a:srgbClr val="002060"/>
              </a:solidFill>
            </a:endParaRPr>
          </a:p>
          <a:p>
            <a:endParaRPr lang="en-US" sz="2600" dirty="0" smtClean="0"/>
          </a:p>
          <a:p>
            <a:r>
              <a:rPr lang="en-US" sz="2600" dirty="0" smtClean="0"/>
              <a:t>Graphic 4. presents the content of the main fatty acids in the extracted oil measured by Gas Chromatography for solvent extraction and supercritical extraction using CO</a:t>
            </a:r>
            <a:r>
              <a:rPr lang="en-US" sz="2600" baseline="-25000" dirty="0" smtClean="0"/>
              <a:t>2</a:t>
            </a:r>
            <a:r>
              <a:rPr lang="en-US" sz="2600" dirty="0" smtClean="0"/>
              <a:t> and compares it with data of Nguyen et al [4]</a:t>
            </a:r>
          </a:p>
          <a:p>
            <a:endParaRPr lang="en-US" sz="2600" dirty="0" smtClean="0"/>
          </a:p>
          <a:p>
            <a:endParaRPr lang="en-US" sz="2600" dirty="0" smtClean="0"/>
          </a:p>
          <a:p>
            <a:endParaRPr lang="en-US" sz="2600" dirty="0" smtClean="0"/>
          </a:p>
          <a:p>
            <a:endParaRPr lang="en-US" sz="2600" dirty="0" smtClean="0"/>
          </a:p>
          <a:p>
            <a:endParaRPr lang="en-US" sz="3200" dirty="0" smtClean="0"/>
          </a:p>
          <a:p>
            <a:endParaRPr lang="en-US" sz="3200" dirty="0" smtClean="0"/>
          </a:p>
          <a:p>
            <a:r>
              <a:rPr lang="en-US" sz="3200" dirty="0" smtClean="0"/>
              <a:t>.</a:t>
            </a:r>
          </a:p>
          <a:p>
            <a:endParaRPr lang="en-GB" sz="3200" b="1" dirty="0" smtClean="0">
              <a:solidFill>
                <a:srgbClr val="002060"/>
              </a:solidFill>
            </a:endParaRPr>
          </a:p>
        </p:txBody>
      </p:sp>
      <p:graphicFrame>
        <p:nvGraphicFramePr>
          <p:cNvPr id="20" name="19 Gráfico"/>
          <p:cNvGraphicFramePr/>
          <p:nvPr/>
        </p:nvGraphicFramePr>
        <p:xfrm>
          <a:off x="19298369" y="13825836"/>
          <a:ext cx="7560840" cy="583264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1" name="20 Gráfico"/>
          <p:cNvGraphicFramePr/>
          <p:nvPr/>
        </p:nvGraphicFramePr>
        <p:xfrm>
          <a:off x="16490057" y="21674708"/>
          <a:ext cx="6336704" cy="396044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2" name="21 Gráfico"/>
          <p:cNvGraphicFramePr/>
          <p:nvPr/>
        </p:nvGraphicFramePr>
        <p:xfrm>
          <a:off x="23474833" y="21602700"/>
          <a:ext cx="5328592" cy="381642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3" name="22 Gráfico"/>
          <p:cNvGraphicFramePr/>
          <p:nvPr/>
        </p:nvGraphicFramePr>
        <p:xfrm>
          <a:off x="20882545" y="27003300"/>
          <a:ext cx="5688632" cy="3384376"/>
        </p:xfrm>
        <a:graphic>
          <a:graphicData uri="http://schemas.openxmlformats.org/drawingml/2006/chart">
            <c:chart xmlns:c="http://schemas.openxmlformats.org/drawingml/2006/chart" xmlns:r="http://schemas.openxmlformats.org/officeDocument/2006/relationships" r:id="rId9"/>
          </a:graphicData>
        </a:graphic>
      </p:graphicFrame>
      <p:sp>
        <p:nvSpPr>
          <p:cNvPr id="25" name="24 CuadroTexto"/>
          <p:cNvSpPr txBox="1"/>
          <p:nvPr/>
        </p:nvSpPr>
        <p:spPr>
          <a:xfrm>
            <a:off x="16418049" y="31179764"/>
            <a:ext cx="13241088" cy="3170099"/>
          </a:xfrm>
          <a:prstGeom prst="rect">
            <a:avLst/>
          </a:prstGeom>
          <a:ln w="38100">
            <a:solidFill>
              <a:srgbClr val="00FFFF"/>
            </a:solidFill>
          </a:ln>
          <a:effectLst>
            <a:outerShdw blurRad="50800" dist="38100" dir="18900000" algn="b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numCol="1" spcCol="720000" rtlCol="0">
            <a:spAutoFit/>
          </a:bodyPr>
          <a:lstStyle/>
          <a:p>
            <a:pPr algn="ctr"/>
            <a:r>
              <a:rPr lang="en-GB" sz="7200" b="1" dirty="0" smtClean="0">
                <a:solidFill>
                  <a:srgbClr val="002060"/>
                </a:solidFill>
              </a:rPr>
              <a:t>CONCLUSIONS</a:t>
            </a:r>
          </a:p>
          <a:p>
            <a:pPr algn="just"/>
            <a:r>
              <a:rPr lang="en-US" sz="3200" dirty="0" smtClean="0"/>
              <a:t>The extraction of oil from </a:t>
            </a:r>
            <a:r>
              <a:rPr lang="en-US" sz="3200" dirty="0" err="1" smtClean="0"/>
              <a:t>moringa</a:t>
            </a:r>
            <a:r>
              <a:rPr lang="en-US" sz="3200" dirty="0" smtClean="0"/>
              <a:t> seeds may be carried out by solvent extraction and supercritical extraction with CO</a:t>
            </a:r>
            <a:r>
              <a:rPr lang="en-US" sz="3200" baseline="-25000" dirty="0" smtClean="0"/>
              <a:t>2</a:t>
            </a:r>
            <a:r>
              <a:rPr lang="en-US" sz="3200" dirty="0" smtClean="0"/>
              <a:t>. Additional economical and sustainable studies should be performed to select the optimal process.</a:t>
            </a:r>
            <a:endParaRPr lang="es-MX" sz="3200" dirty="0" smtClean="0"/>
          </a:p>
          <a:p>
            <a:pPr algn="just"/>
            <a:endParaRPr lang="en-GB" sz="3200" b="1" dirty="0" smtClean="0">
              <a:solidFill>
                <a:srgbClr val="002060"/>
              </a:solidFill>
            </a:endParaRPr>
          </a:p>
        </p:txBody>
      </p:sp>
      <p:sp>
        <p:nvSpPr>
          <p:cNvPr id="26" name="25 CuadroTexto"/>
          <p:cNvSpPr txBox="1"/>
          <p:nvPr/>
        </p:nvSpPr>
        <p:spPr>
          <a:xfrm>
            <a:off x="16346041" y="35068196"/>
            <a:ext cx="13241088" cy="6093976"/>
          </a:xfrm>
          <a:prstGeom prst="rect">
            <a:avLst/>
          </a:prstGeom>
          <a:ln w="38100">
            <a:solidFill>
              <a:srgbClr val="0070C0"/>
            </a:solidFill>
          </a:ln>
          <a:effectLst>
            <a:outerShdw blurRad="50800" dist="38100" algn="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numCol="1" spcCol="720000" rtlCol="0">
            <a:spAutoFit/>
          </a:bodyPr>
          <a:lstStyle/>
          <a:p>
            <a:pPr algn="ctr"/>
            <a:r>
              <a:rPr lang="en-GB" sz="5400" b="1" dirty="0" smtClean="0">
                <a:solidFill>
                  <a:srgbClr val="002060"/>
                </a:solidFill>
              </a:rPr>
              <a:t>REFERENCES</a:t>
            </a:r>
            <a:endParaRPr lang="en-GB" sz="7200" b="1" dirty="0" smtClean="0">
              <a:solidFill>
                <a:srgbClr val="002060"/>
              </a:solidFill>
            </a:endParaRPr>
          </a:p>
          <a:p>
            <a:r>
              <a:rPr lang="en-US" sz="1600" dirty="0" smtClean="0"/>
              <a:t>[1] </a:t>
            </a:r>
            <a:r>
              <a:rPr lang="en-US" sz="1600" dirty="0" err="1" smtClean="0"/>
              <a:t>Abdulkarim</a:t>
            </a:r>
            <a:r>
              <a:rPr lang="en-US" sz="1600" dirty="0" smtClean="0"/>
              <a:t> S. M., K. Long, O. M. Lai, S. K. S. Muhammad, H. M. </a:t>
            </a:r>
            <a:r>
              <a:rPr lang="en-US" sz="1600" dirty="0" err="1" smtClean="0"/>
              <a:t>Ghazali</a:t>
            </a:r>
            <a:r>
              <a:rPr lang="en-US" sz="1600" dirty="0" smtClean="0"/>
              <a:t>, Frying quality and stability of high-oleic </a:t>
            </a:r>
            <a:r>
              <a:rPr lang="en-US" sz="1600" dirty="0" err="1" smtClean="0"/>
              <a:t>Moringa</a:t>
            </a:r>
            <a:r>
              <a:rPr lang="en-US" sz="1600" dirty="0" smtClean="0"/>
              <a:t> </a:t>
            </a:r>
            <a:r>
              <a:rPr lang="en-US" sz="1600" dirty="0" err="1" smtClean="0"/>
              <a:t>oleifera</a:t>
            </a:r>
            <a:r>
              <a:rPr lang="en-US" sz="1600" dirty="0" smtClean="0"/>
              <a:t> seed oil in comparison with other vegetable oils, Food Chem. 105 (</a:t>
            </a:r>
            <a:r>
              <a:rPr lang="en-US" sz="1600" b="1" dirty="0" smtClean="0"/>
              <a:t>2007</a:t>
            </a:r>
            <a:r>
              <a:rPr lang="en-US" sz="1600" dirty="0" smtClean="0"/>
              <a:t>), 1382</a:t>
            </a:r>
            <a:endParaRPr lang="es-MX" sz="1600" dirty="0" smtClean="0"/>
          </a:p>
          <a:p>
            <a:r>
              <a:rPr lang="en-US" sz="1600" dirty="0" smtClean="0"/>
              <a:t> </a:t>
            </a:r>
            <a:endParaRPr lang="es-MX" sz="1600" dirty="0" smtClean="0"/>
          </a:p>
          <a:p>
            <a:r>
              <a:rPr lang="en-US" sz="1600" dirty="0" smtClean="0"/>
              <a:t>[2] Mani, S.; Jaya, S. and </a:t>
            </a:r>
            <a:r>
              <a:rPr lang="en-US" sz="1600" dirty="0" err="1" smtClean="0"/>
              <a:t>Vadivambal</a:t>
            </a:r>
            <a:r>
              <a:rPr lang="en-US" sz="1600" dirty="0" smtClean="0"/>
              <a:t>, R. (</a:t>
            </a:r>
            <a:r>
              <a:rPr lang="en-US" sz="1600" b="1" dirty="0" smtClean="0"/>
              <a:t>2007</a:t>
            </a:r>
            <a:r>
              <a:rPr lang="en-US" sz="1600" dirty="0" smtClean="0"/>
              <a:t>). </a:t>
            </a:r>
            <a:r>
              <a:rPr lang="en-US" sz="1600" i="1" dirty="0" smtClean="0"/>
              <a:t>Optimization of solvent Extraction of </a:t>
            </a:r>
            <a:r>
              <a:rPr lang="en-US" sz="1600" i="1" dirty="0" err="1" smtClean="0"/>
              <a:t>Moringa</a:t>
            </a:r>
            <a:r>
              <a:rPr lang="en-US" sz="1600" i="1" dirty="0" smtClean="0"/>
              <a:t> (</a:t>
            </a:r>
            <a:r>
              <a:rPr lang="en-US" sz="1600" i="1" dirty="0" err="1" smtClean="0"/>
              <a:t>Moringa</a:t>
            </a:r>
            <a:r>
              <a:rPr lang="en-US" sz="1600" i="1" dirty="0" smtClean="0"/>
              <a:t> </a:t>
            </a:r>
            <a:r>
              <a:rPr lang="en-US" sz="1600" i="1" dirty="0" err="1" smtClean="0"/>
              <a:t>Oleifera</a:t>
            </a:r>
            <a:r>
              <a:rPr lang="en-US" sz="1600" i="1" dirty="0" smtClean="0"/>
              <a:t>) Seed Kernel Oil using response Surface Methodology</a:t>
            </a:r>
            <a:r>
              <a:rPr lang="en-US" sz="1600" dirty="0" smtClean="0"/>
              <a:t>. Food &amp; </a:t>
            </a:r>
            <a:r>
              <a:rPr lang="en-US" sz="1600" dirty="0" err="1" smtClean="0"/>
              <a:t>Bioproducts</a:t>
            </a:r>
            <a:r>
              <a:rPr lang="en-US" sz="1600" dirty="0" smtClean="0"/>
              <a:t> Processing: Transactions of the Institution of Chemical Engineers Part C, Volume 85 Issue 4, pages 328</a:t>
            </a:r>
            <a:endParaRPr lang="es-MX" sz="1600" dirty="0" smtClean="0"/>
          </a:p>
          <a:p>
            <a:r>
              <a:rPr lang="en-US" sz="1600" dirty="0" smtClean="0"/>
              <a:t> </a:t>
            </a:r>
            <a:endParaRPr lang="es-MX" sz="1600" dirty="0" smtClean="0"/>
          </a:p>
          <a:p>
            <a:r>
              <a:rPr lang="en-US" sz="1600" dirty="0" smtClean="0"/>
              <a:t>[3] Chuang, P.-H., Lee, C.-W., Chou, J.-Y., </a:t>
            </a:r>
            <a:r>
              <a:rPr lang="en-US" sz="1600" dirty="0" err="1" smtClean="0"/>
              <a:t>Murugan</a:t>
            </a:r>
            <a:r>
              <a:rPr lang="en-US" sz="1600" dirty="0" smtClean="0"/>
              <a:t>, M., </a:t>
            </a:r>
            <a:r>
              <a:rPr lang="en-US" sz="1600" dirty="0" err="1" smtClean="0"/>
              <a:t>Shieh</a:t>
            </a:r>
            <a:r>
              <a:rPr lang="en-US" sz="1600" dirty="0" smtClean="0"/>
              <a:t>, B.-J. and Chen, H.-M., </a:t>
            </a:r>
            <a:r>
              <a:rPr lang="en-US" sz="1600" b="1" dirty="0" smtClean="0"/>
              <a:t>2007</a:t>
            </a:r>
            <a:r>
              <a:rPr lang="en-US" sz="1600" dirty="0" smtClean="0"/>
              <a:t>, Antifungal  activity of crude extracts and essential oil of </a:t>
            </a:r>
            <a:r>
              <a:rPr lang="en-US" sz="1600" dirty="0" err="1" smtClean="0"/>
              <a:t>Moringa</a:t>
            </a:r>
            <a:r>
              <a:rPr lang="en-US" sz="1600" dirty="0" smtClean="0"/>
              <a:t> </a:t>
            </a:r>
            <a:r>
              <a:rPr lang="en-US" sz="1600" dirty="0" err="1" smtClean="0"/>
              <a:t>oleifera</a:t>
            </a:r>
            <a:r>
              <a:rPr lang="en-US" sz="1600" dirty="0" smtClean="0"/>
              <a:t> Lam., </a:t>
            </a:r>
            <a:r>
              <a:rPr lang="en-US" sz="1600" dirty="0" err="1" smtClean="0"/>
              <a:t>Bioresource</a:t>
            </a:r>
            <a:r>
              <a:rPr lang="en-US" sz="1600" dirty="0" smtClean="0"/>
              <a:t> Technology,</a:t>
            </a:r>
            <a:endParaRPr lang="es-MX" sz="1600" dirty="0" smtClean="0"/>
          </a:p>
          <a:p>
            <a:r>
              <a:rPr lang="en-US" sz="1600" dirty="0" smtClean="0"/>
              <a:t>98: 232</a:t>
            </a:r>
            <a:endParaRPr lang="es-MX" sz="1600" dirty="0" smtClean="0"/>
          </a:p>
          <a:p>
            <a:r>
              <a:rPr lang="en-US" sz="1600" dirty="0" smtClean="0"/>
              <a:t> </a:t>
            </a:r>
            <a:endParaRPr lang="es-MX" sz="1600" dirty="0" smtClean="0"/>
          </a:p>
          <a:p>
            <a:r>
              <a:rPr lang="en-US" sz="1600" dirty="0" smtClean="0"/>
              <a:t>[4] Nguyen, Hoang N.; </a:t>
            </a:r>
            <a:r>
              <a:rPr lang="en-US" sz="1600" dirty="0" err="1" smtClean="0"/>
              <a:t>Gaspillo</a:t>
            </a:r>
            <a:r>
              <a:rPr lang="en-US" sz="1600" dirty="0" smtClean="0"/>
              <a:t>, </a:t>
            </a:r>
            <a:r>
              <a:rPr lang="en-US" sz="1600" dirty="0" err="1" smtClean="0"/>
              <a:t>Pag-asa</a:t>
            </a:r>
            <a:r>
              <a:rPr lang="en-US" sz="1600" dirty="0" smtClean="0"/>
              <a:t> D; </a:t>
            </a:r>
            <a:r>
              <a:rPr lang="en-US" sz="1600" dirty="0" err="1" smtClean="0"/>
              <a:t>Maridable</a:t>
            </a:r>
            <a:r>
              <a:rPr lang="en-US" sz="1600" dirty="0" smtClean="0"/>
              <a:t>, Julius B.; </a:t>
            </a:r>
            <a:r>
              <a:rPr lang="en-US" sz="1600" dirty="0" err="1" smtClean="0"/>
              <a:t>Malaluan</a:t>
            </a:r>
            <a:r>
              <a:rPr lang="en-US" sz="1600" dirty="0" smtClean="0"/>
              <a:t>, Roberto M.; </a:t>
            </a:r>
            <a:r>
              <a:rPr lang="en-US" sz="1600" dirty="0" err="1" smtClean="0"/>
              <a:t>Hinode</a:t>
            </a:r>
            <a:r>
              <a:rPr lang="en-US" sz="1600" dirty="0" smtClean="0"/>
              <a:t>, Hirofumi.; </a:t>
            </a:r>
            <a:r>
              <a:rPr lang="en-US" sz="1600" dirty="0" err="1" smtClean="0"/>
              <a:t>Salim</a:t>
            </a:r>
            <a:r>
              <a:rPr lang="en-US" sz="1600" dirty="0" smtClean="0"/>
              <a:t>, Chris and  Huynh, Ha K.P.(November </a:t>
            </a:r>
            <a:r>
              <a:rPr lang="en-US" sz="1600" b="1" dirty="0" smtClean="0"/>
              <a:t>2011</a:t>
            </a:r>
            <a:r>
              <a:rPr lang="en-US" sz="1600" dirty="0" smtClean="0"/>
              <a:t>); </a:t>
            </a:r>
            <a:r>
              <a:rPr lang="en-US" sz="1600" i="1" dirty="0" smtClean="0"/>
              <a:t>Extraction of oil from </a:t>
            </a:r>
            <a:r>
              <a:rPr lang="en-US" sz="1600" i="1" dirty="0" err="1" smtClean="0"/>
              <a:t>Moringa</a:t>
            </a:r>
            <a:r>
              <a:rPr lang="en-US" sz="1600" i="1" dirty="0" smtClean="0"/>
              <a:t> </a:t>
            </a:r>
            <a:r>
              <a:rPr lang="en-US" sz="1600" i="1" dirty="0" err="1" smtClean="0"/>
              <a:t>oleifera</a:t>
            </a:r>
            <a:r>
              <a:rPr lang="en-US" sz="1600" i="1" dirty="0" smtClean="0"/>
              <a:t> kernels using supercritical carbon dioxide with ethanol for pretreatment: Optimization of the extraction process</a:t>
            </a:r>
            <a:r>
              <a:rPr lang="en-US" sz="1600" dirty="0" smtClean="0"/>
              <a:t>. Chemical Engineering &amp; Processing. Volume 50, Issue 11/12, Pages 1207-1213.</a:t>
            </a:r>
            <a:endParaRPr lang="es-MX" sz="1600" dirty="0" smtClean="0"/>
          </a:p>
          <a:p>
            <a:r>
              <a:rPr lang="en-US" sz="1600" dirty="0" smtClean="0"/>
              <a:t> </a:t>
            </a:r>
            <a:endParaRPr lang="es-MX" sz="1600" dirty="0" smtClean="0"/>
          </a:p>
          <a:p>
            <a:r>
              <a:rPr lang="en-US" sz="1600" dirty="0" smtClean="0"/>
              <a:t>[5]  </a:t>
            </a:r>
            <a:r>
              <a:rPr lang="en-US" sz="1600" dirty="0" err="1" smtClean="0"/>
              <a:t>Sovová</a:t>
            </a:r>
            <a:r>
              <a:rPr lang="en-US" sz="1600" dirty="0" smtClean="0"/>
              <a:t> Helena and </a:t>
            </a:r>
            <a:r>
              <a:rPr lang="en-US" sz="1600" dirty="0" err="1" smtClean="0"/>
              <a:t>Stateva</a:t>
            </a:r>
            <a:r>
              <a:rPr lang="en-US" sz="1600" dirty="0" smtClean="0"/>
              <a:t> </a:t>
            </a:r>
            <a:r>
              <a:rPr lang="en-US" sz="1600" dirty="0" err="1" smtClean="0"/>
              <a:t>Roumiana</a:t>
            </a:r>
            <a:r>
              <a:rPr lang="en-US" sz="1600" dirty="0" smtClean="0"/>
              <a:t> P. (</a:t>
            </a:r>
            <a:r>
              <a:rPr lang="en-US" sz="1600" b="1" dirty="0" smtClean="0"/>
              <a:t>2011</a:t>
            </a:r>
            <a:r>
              <a:rPr lang="en-US" sz="1600" dirty="0" smtClean="0"/>
              <a:t>). </a:t>
            </a:r>
            <a:r>
              <a:rPr lang="en-US" sz="1600" i="1" dirty="0" smtClean="0"/>
              <a:t>Supercritical fluid extraction from vegetable materials</a:t>
            </a:r>
            <a:r>
              <a:rPr lang="en-US" sz="1600" dirty="0" smtClean="0"/>
              <a:t>. Reviews in Chemical Engineering, Volume 27, Issue: 3-4, Pages: 79-156.</a:t>
            </a:r>
            <a:r>
              <a:rPr lang="en-US" sz="1600" b="1" dirty="0" smtClean="0"/>
              <a:t> </a:t>
            </a:r>
            <a:endParaRPr lang="es-MX" sz="1600" dirty="0" smtClean="0"/>
          </a:p>
          <a:p>
            <a:r>
              <a:rPr lang="en-US" sz="1600" dirty="0" smtClean="0"/>
              <a:t> </a:t>
            </a:r>
            <a:endParaRPr lang="es-MX" sz="1600" dirty="0" smtClean="0"/>
          </a:p>
          <a:p>
            <a:r>
              <a:rPr lang="en-US" sz="1600" dirty="0" smtClean="0"/>
              <a:t>[6]  </a:t>
            </a:r>
            <a:r>
              <a:rPr lang="en-US" sz="1600" dirty="0" err="1" smtClean="0"/>
              <a:t>Damiani</a:t>
            </a:r>
            <a:r>
              <a:rPr lang="en-US" sz="1600" dirty="0" smtClean="0"/>
              <a:t> M. C., </a:t>
            </a:r>
            <a:r>
              <a:rPr lang="en-US" sz="1600" dirty="0" err="1" smtClean="0"/>
              <a:t>Popovich</a:t>
            </a:r>
            <a:r>
              <a:rPr lang="en-US" sz="1600" dirty="0" smtClean="0"/>
              <a:t> C. A., </a:t>
            </a:r>
            <a:r>
              <a:rPr lang="en-US" sz="1600" dirty="0" err="1" smtClean="0"/>
              <a:t>Constela</a:t>
            </a:r>
            <a:r>
              <a:rPr lang="en-US" sz="1600" dirty="0" smtClean="0"/>
              <a:t> D. </a:t>
            </a:r>
            <a:r>
              <a:rPr lang="en-US" sz="1600" dirty="0" err="1" smtClean="0"/>
              <a:t>Leonardi</a:t>
            </a:r>
            <a:r>
              <a:rPr lang="en-US" sz="1600" dirty="0" smtClean="0"/>
              <a:t> P. I., Lipid analysis in </a:t>
            </a:r>
            <a:r>
              <a:rPr lang="en-US" sz="1600" dirty="0" err="1" smtClean="0"/>
              <a:t>Haematococcus</a:t>
            </a:r>
            <a:r>
              <a:rPr lang="en-US" sz="1600" dirty="0" smtClean="0"/>
              <a:t> </a:t>
            </a:r>
            <a:r>
              <a:rPr lang="en-US" sz="1600" dirty="0" err="1" smtClean="0"/>
              <a:t>plavialis</a:t>
            </a:r>
            <a:r>
              <a:rPr lang="en-US" sz="1600" dirty="0" smtClean="0"/>
              <a:t> to assess its potential use as a biodiesel feedstock. 2010, </a:t>
            </a:r>
            <a:r>
              <a:rPr lang="en-US" sz="1600" dirty="0" err="1" smtClean="0"/>
              <a:t>Bioresource</a:t>
            </a:r>
            <a:r>
              <a:rPr lang="en-US" sz="1600" dirty="0" smtClean="0"/>
              <a:t> Technology, 101, 3801</a:t>
            </a:r>
            <a:endParaRPr lang="es-MX" sz="1600" dirty="0" smtClean="0"/>
          </a:p>
          <a:p>
            <a:pPr algn="just"/>
            <a:endParaRPr lang="en-GB" sz="3200" b="1" dirty="0" smtClean="0">
              <a:solidFill>
                <a:srgbClr val="002060"/>
              </a:solidFill>
            </a:endParaRPr>
          </a:p>
        </p:txBody>
      </p:sp>
      <p:pic>
        <p:nvPicPr>
          <p:cNvPr id="24" name="Picture 2"/>
          <p:cNvPicPr>
            <a:picLocks noChangeAspect="1" noChangeArrowheads="1"/>
          </p:cNvPicPr>
          <p:nvPr/>
        </p:nvPicPr>
        <p:blipFill>
          <a:blip r:embed="rId2" cstate="print"/>
          <a:srcRect/>
          <a:stretch>
            <a:fillRect/>
          </a:stretch>
        </p:blipFill>
        <p:spPr bwMode="auto">
          <a:xfrm>
            <a:off x="1440385" y="41548916"/>
            <a:ext cx="30099344" cy="1496128"/>
          </a:xfrm>
          <a:prstGeom prst="rect">
            <a:avLst/>
          </a:prstGeom>
          <a:noFill/>
          <a:ln w="9525">
            <a:noFill/>
            <a:miter lim="800000"/>
            <a:headEnd/>
            <a:tailEnd/>
          </a:ln>
        </p:spPr>
      </p:pic>
      <p:sp>
        <p:nvSpPr>
          <p:cNvPr id="27" name="26 CuadroTexto"/>
          <p:cNvSpPr txBox="1"/>
          <p:nvPr/>
        </p:nvSpPr>
        <p:spPr>
          <a:xfrm>
            <a:off x="7993113" y="29739604"/>
            <a:ext cx="4680520" cy="3539430"/>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SFE -CO</a:t>
            </a:r>
            <a:r>
              <a:rPr lang="en-GB" sz="3200" baseline="-25000" dirty="0" smtClean="0"/>
              <a:t>2 </a:t>
            </a:r>
            <a:r>
              <a:rPr lang="en-GB" sz="3200" dirty="0" smtClean="0"/>
              <a:t>conditions: 30 min of dynamic extraction: Pressures:200, 300 and 400 bar; temperatures 40 and 60 °C; CO</a:t>
            </a:r>
            <a:r>
              <a:rPr lang="en-GB" sz="3200" baseline="-25000" dirty="0" smtClean="0"/>
              <a:t>2 </a:t>
            </a:r>
            <a:r>
              <a:rPr lang="en-GB" sz="3200" dirty="0" smtClean="0"/>
              <a:t>flow rate of 1.8 g/min</a:t>
            </a:r>
          </a:p>
          <a:p>
            <a:pPr marL="514350" indent="-514350">
              <a:buAutoNum type="arabicPeriod"/>
            </a:pPr>
            <a:endParaRPr lang="en-GB" sz="3200" dirty="0" smtClean="0"/>
          </a:p>
        </p:txBody>
      </p:sp>
      <p:pic>
        <p:nvPicPr>
          <p:cNvPr id="29" name="28 Imagen" descr="File:Soxhlet Extractor.jpg">
            <a:hlinkClick r:id="rId10"/>
          </p:cNvPr>
          <p:cNvPicPr/>
          <p:nvPr/>
        </p:nvPicPr>
        <p:blipFill>
          <a:blip r:embed="rId11" cstate="print"/>
          <a:srcRect/>
          <a:stretch>
            <a:fillRect/>
          </a:stretch>
        </p:blipFill>
        <p:spPr bwMode="auto">
          <a:xfrm>
            <a:off x="3024561" y="28083420"/>
            <a:ext cx="3528392" cy="4968552"/>
          </a:xfrm>
          <a:prstGeom prst="rect">
            <a:avLst/>
          </a:prstGeom>
          <a:ln>
            <a:noFill/>
          </a:ln>
          <a:effectLst>
            <a:outerShdw blurRad="292100" dist="139700" dir="2700000" algn="tl" rotWithShape="0">
              <a:srgbClr val="333333">
                <a:alpha val="65000"/>
              </a:srgbClr>
            </a:outerShdw>
          </a:effectLst>
        </p:spPr>
      </p:pic>
      <p:pic>
        <p:nvPicPr>
          <p:cNvPr id="30" name="29 Imagen"/>
          <p:cNvPicPr/>
          <p:nvPr/>
        </p:nvPicPr>
        <p:blipFill>
          <a:blip r:embed="rId12" cstate="print"/>
          <a:srcRect/>
          <a:stretch>
            <a:fillRect/>
          </a:stretch>
        </p:blipFill>
        <p:spPr bwMode="auto">
          <a:xfrm>
            <a:off x="12385601" y="28155428"/>
            <a:ext cx="2808312" cy="4608512"/>
          </a:xfrm>
          <a:prstGeom prst="rect">
            <a:avLst/>
          </a:prstGeom>
          <a:ln>
            <a:noFill/>
          </a:ln>
          <a:effectLst>
            <a:softEdge rad="112500"/>
          </a:effectLst>
        </p:spPr>
      </p:pic>
      <p:sp>
        <p:nvSpPr>
          <p:cNvPr id="31" name="30 Flecha abajo"/>
          <p:cNvSpPr/>
          <p:nvPr/>
        </p:nvSpPr>
        <p:spPr>
          <a:xfrm rot="1755437">
            <a:off x="4132690" y="23781620"/>
            <a:ext cx="1008112" cy="2440459"/>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smtClean="0"/>
          </a:p>
          <a:p>
            <a:pPr algn="ctr"/>
            <a:endParaRPr lang="es-MX" dirty="0"/>
          </a:p>
        </p:txBody>
      </p:sp>
      <p:sp>
        <p:nvSpPr>
          <p:cNvPr id="32" name="31 Flecha abajo"/>
          <p:cNvSpPr/>
          <p:nvPr/>
        </p:nvSpPr>
        <p:spPr>
          <a:xfrm rot="20029330">
            <a:off x="9732557" y="24069501"/>
            <a:ext cx="1008112" cy="2570551"/>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3" name="73 CuadroTexto"/>
          <p:cNvSpPr txBox="1">
            <a:spLocks noChangeArrowheads="1"/>
          </p:cNvSpPr>
          <p:nvPr/>
        </p:nvSpPr>
        <p:spPr bwMode="auto">
          <a:xfrm>
            <a:off x="12313593" y="32691932"/>
            <a:ext cx="3240360" cy="830972"/>
          </a:xfrm>
          <a:prstGeom prst="rect">
            <a:avLst/>
          </a:prstGeom>
          <a:noFill/>
          <a:ln w="9525">
            <a:noFill/>
            <a:miter lim="800000"/>
            <a:headEnd/>
            <a:tailEnd/>
          </a:ln>
        </p:spPr>
        <p:txBody>
          <a:bodyPr wrap="square" lIns="91412" tIns="45708" rIns="91412" bIns="45708">
            <a:spAutoFit/>
          </a:bodyPr>
          <a:lstStyle/>
          <a:p>
            <a:r>
              <a:rPr lang="en-US" sz="2400" b="0" i="0" dirty="0" smtClean="0">
                <a:latin typeface="Arial" charset="0"/>
                <a:cs typeface="Arial" charset="0"/>
              </a:rPr>
              <a:t>Supercritical</a:t>
            </a:r>
            <a:r>
              <a:rPr lang="es-ES" sz="2400" b="0" i="0" dirty="0" smtClean="0">
                <a:latin typeface="Arial" charset="0"/>
                <a:cs typeface="Arial" charset="0"/>
              </a:rPr>
              <a:t> SFT-150 </a:t>
            </a:r>
            <a:r>
              <a:rPr lang="en-US" sz="2400" b="0" i="0" dirty="0" smtClean="0">
                <a:latin typeface="Arial" charset="0"/>
                <a:cs typeface="Arial" charset="0"/>
              </a:rPr>
              <a:t>system</a:t>
            </a:r>
            <a:endParaRPr lang="en-US" sz="2400" b="0" i="0" dirty="0">
              <a:latin typeface="Arial" charset="0"/>
              <a:cs typeface="Arial" charset="0"/>
            </a:endParaRPr>
          </a:p>
        </p:txBody>
      </p:sp>
      <p:sp>
        <p:nvSpPr>
          <p:cNvPr id="36" name="35 CuadroTexto"/>
          <p:cNvSpPr txBox="1"/>
          <p:nvPr/>
        </p:nvSpPr>
        <p:spPr>
          <a:xfrm>
            <a:off x="8353153" y="26859284"/>
            <a:ext cx="4752528" cy="584775"/>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Static </a:t>
            </a:r>
            <a:r>
              <a:rPr lang="en-GB" sz="3200" dirty="0" smtClean="0"/>
              <a:t>Extraction</a:t>
            </a:r>
            <a:r>
              <a:rPr lang="en-GB" sz="3200" dirty="0" smtClean="0"/>
              <a:t>: 10 min </a:t>
            </a:r>
          </a:p>
        </p:txBody>
      </p:sp>
      <p:sp>
        <p:nvSpPr>
          <p:cNvPr id="37" name="36 Flecha abajo"/>
          <p:cNvSpPr/>
          <p:nvPr/>
        </p:nvSpPr>
        <p:spPr>
          <a:xfrm>
            <a:off x="10081345" y="27291332"/>
            <a:ext cx="1368152" cy="2664296"/>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8" name="37 Flecha abajo"/>
          <p:cNvSpPr/>
          <p:nvPr/>
        </p:nvSpPr>
        <p:spPr>
          <a:xfrm>
            <a:off x="10009337" y="32619924"/>
            <a:ext cx="1008112" cy="1944216"/>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9" name="38 Flecha abajo"/>
          <p:cNvSpPr/>
          <p:nvPr/>
        </p:nvSpPr>
        <p:spPr>
          <a:xfrm rot="20635548">
            <a:off x="4576751" y="33777015"/>
            <a:ext cx="1641034" cy="4000832"/>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4" name="33 CuadroTexto"/>
          <p:cNvSpPr txBox="1"/>
          <p:nvPr/>
        </p:nvSpPr>
        <p:spPr>
          <a:xfrm>
            <a:off x="2808537" y="26571252"/>
            <a:ext cx="4032448" cy="1077218"/>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Extraction  with solvents conventional</a:t>
            </a:r>
          </a:p>
        </p:txBody>
      </p:sp>
      <p:sp>
        <p:nvSpPr>
          <p:cNvPr id="40" name="39 CuadroTexto"/>
          <p:cNvSpPr txBox="1"/>
          <p:nvPr/>
        </p:nvSpPr>
        <p:spPr>
          <a:xfrm>
            <a:off x="8569177" y="34420124"/>
            <a:ext cx="4824536" cy="1569660"/>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Kinetic run of 7 h: 40 °C, 400 bar, CO</a:t>
            </a:r>
            <a:r>
              <a:rPr lang="en-GB" sz="3200" baseline="-25000" dirty="0" smtClean="0"/>
              <a:t>2 </a:t>
            </a:r>
            <a:r>
              <a:rPr lang="en-GB" sz="3200" dirty="0" smtClean="0"/>
              <a:t>flow rate of 1.8 g/min</a:t>
            </a:r>
          </a:p>
        </p:txBody>
      </p:sp>
      <p:sp>
        <p:nvSpPr>
          <p:cNvPr id="41" name="40 Flecha abajo"/>
          <p:cNvSpPr/>
          <p:nvPr/>
        </p:nvSpPr>
        <p:spPr>
          <a:xfrm rot="1979587">
            <a:off x="8379266" y="36119020"/>
            <a:ext cx="1008112" cy="1981302"/>
          </a:xfrm>
          <a:prstGeom prst="downArrow">
            <a:avLst/>
          </a:prstGeom>
          <a:solidFill>
            <a:srgbClr val="B8B400"/>
          </a:solidFill>
          <a:ln>
            <a:solidFill>
              <a:srgbClr val="D4B70A"/>
            </a:solidFill>
          </a:ln>
          <a:effectLst>
            <a:glow rad="101600">
              <a:srgbClr val="FFFF00">
                <a:alpha val="60000"/>
              </a:srgbClr>
            </a:glow>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43" name="42 CuadroTexto"/>
          <p:cNvSpPr txBox="1"/>
          <p:nvPr/>
        </p:nvSpPr>
        <p:spPr>
          <a:xfrm>
            <a:off x="4104681" y="38227837"/>
            <a:ext cx="6480720" cy="584775"/>
          </a:xfrm>
          <a:prstGeom prst="rect">
            <a:avLst/>
          </a:prstGeom>
          <a:ln w="12700">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3200" dirty="0" smtClean="0"/>
              <a:t>Characterization </a:t>
            </a:r>
            <a:r>
              <a:rPr lang="en-US" sz="3200" dirty="0" smtClean="0"/>
              <a:t>the main fatty acids</a:t>
            </a:r>
            <a:r>
              <a:rPr lang="en-GB" sz="32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722</Words>
  <Application>Microsoft Office PowerPoint</Application>
  <PresentationFormat>Personalizado</PresentationFormat>
  <Paragraphs>99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Extraction and characterization of oil from Moringa oleifera using supercritical CO2 and traditional solvents Ortiz-Palafox J.1, Díaz-de-la-Fuente J.M.1, Figueroa-Coronel E. A.1, Sacramento-Rivero J. C.1, Rubio-Atoche C.1, Acereto-Escoffie P.1, Abelardo Navarrete 2, Rocha-Uribe J.A.1  1: Facultad de Ingeniería Química, Universidad Autónoma de Yucatán, Periférico Nte Km 33.5, Colonia  Chuburna de Hidalgo Inn. Merida, Yucatan; C. P. 97203; MEXICO; 2: LODEMO Group, Yucatan, Mexico Corresponding author: antonio.rocha@uady.mx; Phone (52-999) 946 0981 Ext: 1177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Extraction and characterization of oil from Moringa oleifera using supercritical CO2 and traditional solvents Jessica Ortiz Palafox, Jose Maria Diaz de la Fuente, Erik Antonio Figueroa Coronel, Julio C. Sacramento-Rivero, Carlos Rubio-Atoche, Pablo Acereto Escoffie, Jose Antonio Rocha-Uribe Facultad de Ingeniería Química, Universidad Autónoma de Yucatán, Periférico Nte Km 33.5, Colonia  Chuburna de Hidalgo Inn. Merida, Yucatan; C. P. 97203; MEXICO Corresponding author: antonio.rocha@uady.mx; Phone (52-999) 946 0981 Ext: 1177</dc:title>
  <dc:creator>diddier7</dc:creator>
  <cp:lastModifiedBy>fiq</cp:lastModifiedBy>
  <cp:revision>37</cp:revision>
  <dcterms:created xsi:type="dcterms:W3CDTF">2012-03-29T18:25:00Z</dcterms:created>
  <dcterms:modified xsi:type="dcterms:W3CDTF">2012-05-22T20:54:41Z</dcterms:modified>
</cp:coreProperties>
</file>